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62" r:id="rId3"/>
    <p:sldId id="263" r:id="rId4"/>
    <p:sldId id="264" r:id="rId5"/>
    <p:sldId id="265" r:id="rId6"/>
    <p:sldId id="257" r:id="rId7"/>
    <p:sldId id="266" r:id="rId8"/>
    <p:sldId id="270" r:id="rId9"/>
    <p:sldId id="258" r:id="rId10"/>
    <p:sldId id="299" r:id="rId11"/>
    <p:sldId id="267" r:id="rId12"/>
    <p:sldId id="301" r:id="rId13"/>
    <p:sldId id="302" r:id="rId14"/>
    <p:sldId id="303" r:id="rId15"/>
    <p:sldId id="305" r:id="rId16"/>
    <p:sldId id="311" r:id="rId17"/>
    <p:sldId id="312" r:id="rId18"/>
    <p:sldId id="306" r:id="rId19"/>
    <p:sldId id="307" r:id="rId20"/>
    <p:sldId id="308" r:id="rId21"/>
    <p:sldId id="309" r:id="rId22"/>
    <p:sldId id="313" r:id="rId23"/>
    <p:sldId id="314" r:id="rId24"/>
    <p:sldId id="300" r:id="rId25"/>
    <p:sldId id="297" r:id="rId26"/>
    <p:sldId id="268" r:id="rId27"/>
    <p:sldId id="315" r:id="rId28"/>
    <p:sldId id="259" r:id="rId29"/>
    <p:sldId id="269" r:id="rId30"/>
    <p:sldId id="260" r:id="rId31"/>
    <p:sldId id="271" r:id="rId32"/>
    <p:sldId id="272" r:id="rId33"/>
    <p:sldId id="273" r:id="rId34"/>
    <p:sldId id="278" r:id="rId35"/>
    <p:sldId id="279" r:id="rId36"/>
    <p:sldId id="316" r:id="rId37"/>
    <p:sldId id="317" r:id="rId38"/>
    <p:sldId id="280" r:id="rId39"/>
    <p:sldId id="318" r:id="rId40"/>
    <p:sldId id="319" r:id="rId41"/>
    <p:sldId id="321" r:id="rId42"/>
    <p:sldId id="323" r:id="rId43"/>
    <p:sldId id="322" r:id="rId44"/>
    <p:sldId id="320" r:id="rId45"/>
    <p:sldId id="324" r:id="rId46"/>
    <p:sldId id="328" r:id="rId47"/>
    <p:sldId id="276" r:id="rId48"/>
    <p:sldId id="281" r:id="rId49"/>
    <p:sldId id="282" r:id="rId50"/>
    <p:sldId id="283" r:id="rId51"/>
    <p:sldId id="284" r:id="rId52"/>
    <p:sldId id="285" r:id="rId53"/>
    <p:sldId id="286" r:id="rId54"/>
    <p:sldId id="287" r:id="rId55"/>
    <p:sldId id="295" r:id="rId56"/>
    <p:sldId id="293" r:id="rId57"/>
    <p:sldId id="288" r:id="rId58"/>
    <p:sldId id="289" r:id="rId59"/>
    <p:sldId id="290" r:id="rId60"/>
    <p:sldId id="29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136" autoAdjust="0"/>
  </p:normalViewPr>
  <p:slideViewPr>
    <p:cSldViewPr snapToGrid="0">
      <p:cViewPr varScale="1">
        <p:scale>
          <a:sx n="87" d="100"/>
          <a:sy n="87" d="100"/>
        </p:scale>
        <p:origin x="142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36200-7CFA-4179-A4C5-317483663F05}" type="datetimeFigureOut">
              <a:rPr lang="en-US" smtClean="0"/>
              <a:t>11/16/2021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B5A19-A6C5-4783-B8D9-CBEB7F898664}" type="slidenum">
              <a:rPr lang="en-US" smtClean="0"/>
              <a:t>‹#›</a:t>
            </a:fld>
            <a:endParaRPr lang="en-US"/>
          </a:p>
        </p:txBody>
      </p:sp>
    </p:spTree>
    <p:extLst>
      <p:ext uri="{BB962C8B-B14F-4D97-AF65-F5344CB8AC3E}">
        <p14:creationId xmlns:p14="http://schemas.microsoft.com/office/powerpoint/2010/main" val="3228738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BB5A19-A6C5-4783-B8D9-CBEB7F898664}" type="slidenum">
              <a:rPr lang="en-US" smtClean="0"/>
              <a:t>1</a:t>
            </a:fld>
            <a:endParaRPr lang="en-US"/>
          </a:p>
        </p:txBody>
      </p:sp>
    </p:spTree>
    <p:extLst>
      <p:ext uri="{BB962C8B-B14F-4D97-AF65-F5344CB8AC3E}">
        <p14:creationId xmlns:p14="http://schemas.microsoft.com/office/powerpoint/2010/main" val="3117992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BB5A19-A6C5-4783-B8D9-CBEB7F898664}" type="slidenum">
              <a:rPr lang="en-US" smtClean="0"/>
              <a:t>30</a:t>
            </a:fld>
            <a:endParaRPr lang="en-US"/>
          </a:p>
        </p:txBody>
      </p:sp>
    </p:spTree>
    <p:extLst>
      <p:ext uri="{BB962C8B-B14F-4D97-AF65-F5344CB8AC3E}">
        <p14:creationId xmlns:p14="http://schemas.microsoft.com/office/powerpoint/2010/main" val="904894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BB5A19-A6C5-4783-B8D9-CBEB7F898664}" type="slidenum">
              <a:rPr lang="en-US" smtClean="0"/>
              <a:t>32</a:t>
            </a:fld>
            <a:endParaRPr lang="en-US"/>
          </a:p>
        </p:txBody>
      </p:sp>
    </p:spTree>
    <p:extLst>
      <p:ext uri="{BB962C8B-B14F-4D97-AF65-F5344CB8AC3E}">
        <p14:creationId xmlns:p14="http://schemas.microsoft.com/office/powerpoint/2010/main" val="621372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1106ce646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g31106ce64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2161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1106ce646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g31106ce64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512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1106ce646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g31106ce646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9620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BB5A19-A6C5-4783-B8D9-CBEB7F898664}" type="slidenum">
              <a:rPr lang="en-US" smtClean="0"/>
              <a:t>46</a:t>
            </a:fld>
            <a:endParaRPr lang="en-US"/>
          </a:p>
        </p:txBody>
      </p:sp>
    </p:spTree>
    <p:extLst>
      <p:ext uri="{BB962C8B-B14F-4D97-AF65-F5344CB8AC3E}">
        <p14:creationId xmlns:p14="http://schemas.microsoft.com/office/powerpoint/2010/main" val="2669334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1106ce646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g31106ce64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887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1106ce646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g31106ce64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4389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442fa8d12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3442fa8d1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9875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442fa8d1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3442fa8d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982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0ebeef8ef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g30ebeef8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1300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442fa8d1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3442fa8d1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410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442fa8d12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g3442fa8d1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9517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1106ce646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g31106ce64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108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1106ce646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31106ce64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5457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442fa8d12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g3442fa8d1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743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442fa8d12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g3442fa8d1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9677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442fa8d12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3442fa8d1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68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1106ce646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g31106ce64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053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1106ce646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g31106ce64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308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BB5A19-A6C5-4783-B8D9-CBEB7F898664}" type="slidenum">
              <a:rPr lang="en-US" smtClean="0"/>
              <a:t>6</a:t>
            </a:fld>
            <a:endParaRPr lang="en-US"/>
          </a:p>
        </p:txBody>
      </p:sp>
    </p:spTree>
    <p:extLst>
      <p:ext uri="{BB962C8B-B14F-4D97-AF65-F5344CB8AC3E}">
        <p14:creationId xmlns:p14="http://schemas.microsoft.com/office/powerpoint/2010/main" val="110479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BB5A19-A6C5-4783-B8D9-CBEB7F898664}" type="slidenum">
              <a:rPr lang="en-US" smtClean="0"/>
              <a:t>9</a:t>
            </a:fld>
            <a:endParaRPr lang="en-US"/>
          </a:p>
        </p:txBody>
      </p:sp>
    </p:spTree>
    <p:extLst>
      <p:ext uri="{BB962C8B-B14F-4D97-AF65-F5344CB8AC3E}">
        <p14:creationId xmlns:p14="http://schemas.microsoft.com/office/powerpoint/2010/main" val="351151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BB5A19-A6C5-4783-B8D9-CBEB7F898664}" type="slidenum">
              <a:rPr lang="en-US" smtClean="0"/>
              <a:t>11</a:t>
            </a:fld>
            <a:endParaRPr lang="en-US"/>
          </a:p>
        </p:txBody>
      </p:sp>
    </p:spTree>
    <p:extLst>
      <p:ext uri="{BB962C8B-B14F-4D97-AF65-F5344CB8AC3E}">
        <p14:creationId xmlns:p14="http://schemas.microsoft.com/office/powerpoint/2010/main" val="257033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BB5A19-A6C5-4783-B8D9-CBEB7F898664}" type="slidenum">
              <a:rPr lang="en-US" smtClean="0"/>
              <a:t>26</a:t>
            </a:fld>
            <a:endParaRPr lang="en-US"/>
          </a:p>
        </p:txBody>
      </p:sp>
    </p:spTree>
    <p:extLst>
      <p:ext uri="{BB962C8B-B14F-4D97-AF65-F5344CB8AC3E}">
        <p14:creationId xmlns:p14="http://schemas.microsoft.com/office/powerpoint/2010/main" val="1583302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BB5A19-A6C5-4783-B8D9-CBEB7F898664}" type="slidenum">
              <a:rPr lang="en-US" smtClean="0"/>
              <a:t>28</a:t>
            </a:fld>
            <a:endParaRPr lang="en-US"/>
          </a:p>
        </p:txBody>
      </p:sp>
    </p:spTree>
    <p:extLst>
      <p:ext uri="{BB962C8B-B14F-4D97-AF65-F5344CB8AC3E}">
        <p14:creationId xmlns:p14="http://schemas.microsoft.com/office/powerpoint/2010/main" val="301137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CE1040F-8B8D-4FD7-BB0D-1C60F2D670FA}"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2DAA3-0067-4DDE-8E45-B8C36F2A3D19}" type="slidenum">
              <a:rPr lang="en-US" smtClean="0"/>
              <a:t>‹#›</a:t>
            </a:fld>
            <a:endParaRPr lang="en-US"/>
          </a:p>
        </p:txBody>
      </p:sp>
    </p:spTree>
    <p:extLst>
      <p:ext uri="{BB962C8B-B14F-4D97-AF65-F5344CB8AC3E}">
        <p14:creationId xmlns:p14="http://schemas.microsoft.com/office/powerpoint/2010/main" val="3271159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E1040F-8B8D-4FD7-BB0D-1C60F2D670FA}"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2DAA3-0067-4DDE-8E45-B8C36F2A3D19}" type="slidenum">
              <a:rPr lang="en-US" smtClean="0"/>
              <a:t>‹#›</a:t>
            </a:fld>
            <a:endParaRPr lang="en-US"/>
          </a:p>
        </p:txBody>
      </p:sp>
    </p:spTree>
    <p:extLst>
      <p:ext uri="{BB962C8B-B14F-4D97-AF65-F5344CB8AC3E}">
        <p14:creationId xmlns:p14="http://schemas.microsoft.com/office/powerpoint/2010/main" val="1140613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E1040F-8B8D-4FD7-BB0D-1C60F2D670FA}"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2DAA3-0067-4DDE-8E45-B8C36F2A3D19}" type="slidenum">
              <a:rPr lang="en-US" smtClean="0"/>
              <a:t>‹#›</a:t>
            </a:fld>
            <a:endParaRPr lang="en-US"/>
          </a:p>
        </p:txBody>
      </p:sp>
    </p:spTree>
    <p:extLst>
      <p:ext uri="{BB962C8B-B14F-4D97-AF65-F5344CB8AC3E}">
        <p14:creationId xmlns:p14="http://schemas.microsoft.com/office/powerpoint/2010/main" val="1698429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E1040F-8B8D-4FD7-BB0D-1C60F2D670FA}"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2DAA3-0067-4DDE-8E45-B8C36F2A3D19}" type="slidenum">
              <a:rPr lang="en-US" smtClean="0"/>
              <a:t>‹#›</a:t>
            </a:fld>
            <a:endParaRPr lang="en-US"/>
          </a:p>
        </p:txBody>
      </p:sp>
    </p:spTree>
    <p:extLst>
      <p:ext uri="{BB962C8B-B14F-4D97-AF65-F5344CB8AC3E}">
        <p14:creationId xmlns:p14="http://schemas.microsoft.com/office/powerpoint/2010/main" val="644171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E1040F-8B8D-4FD7-BB0D-1C60F2D670FA}"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2DAA3-0067-4DDE-8E45-B8C36F2A3D19}" type="slidenum">
              <a:rPr lang="en-US" smtClean="0"/>
              <a:t>‹#›</a:t>
            </a:fld>
            <a:endParaRPr lang="en-US"/>
          </a:p>
        </p:txBody>
      </p:sp>
    </p:spTree>
    <p:extLst>
      <p:ext uri="{BB962C8B-B14F-4D97-AF65-F5344CB8AC3E}">
        <p14:creationId xmlns:p14="http://schemas.microsoft.com/office/powerpoint/2010/main" val="1287248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E1040F-8B8D-4FD7-BB0D-1C60F2D670FA}"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2DAA3-0067-4DDE-8E45-B8C36F2A3D19}" type="slidenum">
              <a:rPr lang="en-US" smtClean="0"/>
              <a:t>‹#›</a:t>
            </a:fld>
            <a:endParaRPr lang="en-US"/>
          </a:p>
        </p:txBody>
      </p:sp>
    </p:spTree>
    <p:extLst>
      <p:ext uri="{BB962C8B-B14F-4D97-AF65-F5344CB8AC3E}">
        <p14:creationId xmlns:p14="http://schemas.microsoft.com/office/powerpoint/2010/main" val="217027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E1040F-8B8D-4FD7-BB0D-1C60F2D670FA}" type="datetimeFigureOut">
              <a:rPr lang="en-US" smtClean="0"/>
              <a:t>11/16/2021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62DAA3-0067-4DDE-8E45-B8C36F2A3D19}" type="slidenum">
              <a:rPr lang="en-US" smtClean="0"/>
              <a:t>‹#›</a:t>
            </a:fld>
            <a:endParaRPr lang="en-US"/>
          </a:p>
        </p:txBody>
      </p:sp>
    </p:spTree>
    <p:extLst>
      <p:ext uri="{BB962C8B-B14F-4D97-AF65-F5344CB8AC3E}">
        <p14:creationId xmlns:p14="http://schemas.microsoft.com/office/powerpoint/2010/main" val="2519925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E1040F-8B8D-4FD7-BB0D-1C60F2D670FA}" type="datetimeFigureOut">
              <a:rPr lang="en-US" smtClean="0"/>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62DAA3-0067-4DDE-8E45-B8C36F2A3D19}" type="slidenum">
              <a:rPr lang="en-US" smtClean="0"/>
              <a:t>‹#›</a:t>
            </a:fld>
            <a:endParaRPr lang="en-US"/>
          </a:p>
        </p:txBody>
      </p:sp>
    </p:spTree>
    <p:extLst>
      <p:ext uri="{BB962C8B-B14F-4D97-AF65-F5344CB8AC3E}">
        <p14:creationId xmlns:p14="http://schemas.microsoft.com/office/powerpoint/2010/main" val="41136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E1040F-8B8D-4FD7-BB0D-1C60F2D670FA}" type="datetimeFigureOut">
              <a:rPr lang="en-US" smtClean="0"/>
              <a:t>11/16/2021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62DAA3-0067-4DDE-8E45-B8C36F2A3D19}" type="slidenum">
              <a:rPr lang="en-US" smtClean="0"/>
              <a:t>‹#›</a:t>
            </a:fld>
            <a:endParaRPr lang="en-US"/>
          </a:p>
        </p:txBody>
      </p:sp>
    </p:spTree>
    <p:extLst>
      <p:ext uri="{BB962C8B-B14F-4D97-AF65-F5344CB8AC3E}">
        <p14:creationId xmlns:p14="http://schemas.microsoft.com/office/powerpoint/2010/main" val="938147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E1040F-8B8D-4FD7-BB0D-1C60F2D670FA}"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2DAA3-0067-4DDE-8E45-B8C36F2A3D19}" type="slidenum">
              <a:rPr lang="en-US" smtClean="0"/>
              <a:t>‹#›</a:t>
            </a:fld>
            <a:endParaRPr lang="en-US"/>
          </a:p>
        </p:txBody>
      </p:sp>
    </p:spTree>
    <p:extLst>
      <p:ext uri="{BB962C8B-B14F-4D97-AF65-F5344CB8AC3E}">
        <p14:creationId xmlns:p14="http://schemas.microsoft.com/office/powerpoint/2010/main" val="57139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E1040F-8B8D-4FD7-BB0D-1C60F2D670FA}"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2DAA3-0067-4DDE-8E45-B8C36F2A3D19}" type="slidenum">
              <a:rPr lang="en-US" smtClean="0"/>
              <a:t>‹#›</a:t>
            </a:fld>
            <a:endParaRPr lang="en-US"/>
          </a:p>
        </p:txBody>
      </p:sp>
    </p:spTree>
    <p:extLst>
      <p:ext uri="{BB962C8B-B14F-4D97-AF65-F5344CB8AC3E}">
        <p14:creationId xmlns:p14="http://schemas.microsoft.com/office/powerpoint/2010/main" val="4041894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1040F-8B8D-4FD7-BB0D-1C60F2D670FA}" type="datetimeFigureOut">
              <a:rPr lang="en-US" smtClean="0"/>
              <a:t>11/16/2021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62DAA3-0067-4DDE-8E45-B8C36F2A3D19}" type="slidenum">
              <a:rPr lang="en-US" smtClean="0"/>
              <a:t>‹#›</a:t>
            </a:fld>
            <a:endParaRPr lang="en-US"/>
          </a:p>
        </p:txBody>
      </p:sp>
    </p:spTree>
    <p:extLst>
      <p:ext uri="{BB962C8B-B14F-4D97-AF65-F5344CB8AC3E}">
        <p14:creationId xmlns:p14="http://schemas.microsoft.com/office/powerpoint/2010/main" val="947878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Requirements Engineering</a:t>
            </a:r>
            <a:br>
              <a:rPr lang="en-US" dirty="0"/>
            </a:br>
            <a:r>
              <a:rPr lang="en-US" dirty="0"/>
              <a:t/>
            </a:r>
            <a:br>
              <a:rPr lang="en-US" dirty="0"/>
            </a:br>
            <a:r>
              <a:rPr lang="en-US" dirty="0"/>
              <a:t>Stakeholders</a:t>
            </a:r>
          </a:p>
        </p:txBody>
      </p:sp>
      <p:sp>
        <p:nvSpPr>
          <p:cNvPr id="3" name="Subtitle 2"/>
          <p:cNvSpPr>
            <a:spLocks noGrp="1"/>
          </p:cNvSpPr>
          <p:nvPr>
            <p:ph type="subTitle" idx="1"/>
          </p:nvPr>
        </p:nvSpPr>
        <p:spPr/>
        <p:txBody>
          <a:bodyPr/>
          <a:lstStyle/>
          <a:p>
            <a:r>
              <a:rPr lang="en-US" dirty="0" smtClean="0"/>
              <a:t>Week 10 </a:t>
            </a:r>
            <a:endParaRPr lang="en-US" dirty="0"/>
          </a:p>
        </p:txBody>
      </p:sp>
    </p:spTree>
    <p:extLst>
      <p:ext uri="{BB962C8B-B14F-4D97-AF65-F5344CB8AC3E}">
        <p14:creationId xmlns:p14="http://schemas.microsoft.com/office/powerpoint/2010/main" val="4024431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1DCB7-27AF-4BD3-A001-DD01DB456101}"/>
              </a:ext>
            </a:extLst>
          </p:cNvPr>
          <p:cNvSpPr>
            <a:spLocks noGrp="1"/>
          </p:cNvSpPr>
          <p:nvPr>
            <p:ph type="title"/>
          </p:nvPr>
        </p:nvSpPr>
        <p:spPr/>
        <p:txBody>
          <a:bodyPr/>
          <a:lstStyle/>
          <a:p>
            <a:r>
              <a:rPr lang="en-US" dirty="0"/>
              <a:t>Approached to identify stakeholders</a:t>
            </a:r>
          </a:p>
        </p:txBody>
      </p:sp>
      <p:sp>
        <p:nvSpPr>
          <p:cNvPr id="3" name="Content Placeholder 2">
            <a:extLst>
              <a:ext uri="{FF2B5EF4-FFF2-40B4-BE49-F238E27FC236}">
                <a16:creationId xmlns:a16="http://schemas.microsoft.com/office/drawing/2014/main" xmlns="" id="{98D0A404-6A37-4E76-84A0-948221FFB1D8}"/>
              </a:ext>
            </a:extLst>
          </p:cNvPr>
          <p:cNvSpPr>
            <a:spLocks noGrp="1"/>
          </p:cNvSpPr>
          <p:nvPr>
            <p:ph idx="1"/>
          </p:nvPr>
        </p:nvSpPr>
        <p:spPr/>
        <p:txBody>
          <a:bodyPr/>
          <a:lstStyle/>
          <a:p>
            <a:r>
              <a:rPr lang="en-US" dirty="0" err="1"/>
              <a:t>i</a:t>
            </a:r>
            <a:r>
              <a:rPr lang="en-US" dirty="0"/>
              <a:t>) Phases: Analyzing the aspects and development phases of software systems development to find the responsible roles. This approach is an easy way to set up early elicitation meetings with the most important, rather obvious stakeholders.</a:t>
            </a:r>
          </a:p>
        </p:txBody>
      </p:sp>
    </p:spTree>
    <p:extLst>
      <p:ext uri="{BB962C8B-B14F-4D97-AF65-F5344CB8AC3E}">
        <p14:creationId xmlns:p14="http://schemas.microsoft.com/office/powerpoint/2010/main" val="1188247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ii) Reference list: Instantiating generic reference lists of stakeholders for the concrete project context. </a:t>
            </a:r>
          </a:p>
          <a:p>
            <a:pPr marL="0" indent="0">
              <a:buNone/>
            </a:pPr>
            <a:r>
              <a:rPr lang="en-US" dirty="0"/>
              <a:t>This second step takes standard roles into account that have been included in reference models and enhance the initial quick list of stakeholders. </a:t>
            </a:r>
          </a:p>
          <a:p>
            <a:pPr marL="0" indent="0">
              <a:buNone/>
            </a:pPr>
            <a:r>
              <a:rPr lang="en-US" dirty="0"/>
              <a:t>One simple reference model that is being used in software engineering to map out stakeholders is the so called Onion Model with its four concentric spheres: product, system, containing system, and the wider environment.</a:t>
            </a:r>
          </a:p>
        </p:txBody>
      </p:sp>
    </p:spTree>
    <p:extLst>
      <p:ext uri="{BB962C8B-B14F-4D97-AF65-F5344CB8AC3E}">
        <p14:creationId xmlns:p14="http://schemas.microsoft.com/office/powerpoint/2010/main" val="2150647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9579"/>
          </a:xfrm>
        </p:spPr>
        <p:txBody>
          <a:bodyPr/>
          <a:lstStyle/>
          <a:p>
            <a:r>
              <a:rPr lang="en-US" dirty="0" smtClean="0"/>
              <a:t>Onion Model</a:t>
            </a:r>
            <a:endParaRPr lang="en-US" dirty="0"/>
          </a:p>
        </p:txBody>
      </p:sp>
      <p:sp>
        <p:nvSpPr>
          <p:cNvPr id="3" name="Content Placeholder 2"/>
          <p:cNvSpPr>
            <a:spLocks noGrp="1"/>
          </p:cNvSpPr>
          <p:nvPr>
            <p:ph idx="1"/>
          </p:nvPr>
        </p:nvSpPr>
        <p:spPr>
          <a:xfrm>
            <a:off x="722290" y="953037"/>
            <a:ext cx="10515600" cy="5705340"/>
          </a:xfrm>
        </p:spPr>
        <p:txBody>
          <a:bodyPr>
            <a:noAutofit/>
          </a:bodyPr>
          <a:lstStyle/>
          <a:p>
            <a:r>
              <a:rPr lang="en-US" sz="2000" dirty="0" smtClean="0"/>
              <a:t>The </a:t>
            </a:r>
            <a:r>
              <a:rPr lang="en-US" sz="2000" dirty="0"/>
              <a:t>Stakeholder Onion Diagram is a way of visualizing the relationship of stakeholders to a project goal. Additional information can be included that shows relationships among stakeholders to each other or to specific layers of the project. But the main difference that sets the onion diagram apart is that is focuses on the project goal at the center, not the project itself or key stakeholders.</a:t>
            </a:r>
          </a:p>
          <a:p>
            <a:endParaRPr lang="en-US" sz="2000" dirty="0"/>
          </a:p>
          <a:p>
            <a:r>
              <a:rPr lang="en-US" sz="2000" dirty="0"/>
              <a:t>A Stakeholder Onion Diagram is usually made up of 4 or 5 layers. From the center out, these layers represent:</a:t>
            </a:r>
          </a:p>
          <a:p>
            <a:endParaRPr lang="en-US" sz="2000" dirty="0"/>
          </a:p>
          <a:p>
            <a:r>
              <a:rPr lang="en-US" sz="2000" dirty="0"/>
              <a:t>The Product or Solution</a:t>
            </a:r>
          </a:p>
          <a:p>
            <a:r>
              <a:rPr lang="en-US" sz="2000" dirty="0"/>
              <a:t>The Business System</a:t>
            </a:r>
          </a:p>
          <a:p>
            <a:r>
              <a:rPr lang="en-US" sz="2000" dirty="0"/>
              <a:t>The Business</a:t>
            </a:r>
          </a:p>
          <a:p>
            <a:r>
              <a:rPr lang="en-US" sz="2000" dirty="0"/>
              <a:t>The Environment</a:t>
            </a:r>
          </a:p>
          <a:p>
            <a:r>
              <a:rPr lang="en-US" sz="2000" dirty="0"/>
              <a:t>If used, the outer layer can be used for stakeholders who do not map to any other layers.</a:t>
            </a:r>
          </a:p>
          <a:p>
            <a:r>
              <a:rPr lang="en-US" sz="2000" dirty="0"/>
              <a:t>However, these are merely suggestions and the project team can add or remove layers as they feel necessary.</a:t>
            </a:r>
          </a:p>
        </p:txBody>
      </p:sp>
    </p:spTree>
    <p:extLst>
      <p:ext uri="{BB962C8B-B14F-4D97-AF65-F5344CB8AC3E}">
        <p14:creationId xmlns:p14="http://schemas.microsoft.com/office/powerpoint/2010/main" val="1755599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it?</a:t>
            </a:r>
            <a:br>
              <a:rPr lang="en-US" dirty="0"/>
            </a:br>
            <a:endParaRPr lang="en-US" dirty="0"/>
          </a:p>
        </p:txBody>
      </p:sp>
      <p:sp>
        <p:nvSpPr>
          <p:cNvPr id="3" name="Content Placeholder 2"/>
          <p:cNvSpPr>
            <a:spLocks noGrp="1"/>
          </p:cNvSpPr>
          <p:nvPr>
            <p:ph idx="1"/>
          </p:nvPr>
        </p:nvSpPr>
        <p:spPr/>
        <p:txBody>
          <a:bodyPr/>
          <a:lstStyle/>
          <a:p>
            <a:r>
              <a:rPr lang="en-US" dirty="0" smtClean="0"/>
              <a:t>The </a:t>
            </a:r>
            <a:r>
              <a:rPr lang="en-US" dirty="0"/>
              <a:t>Stakeholder Onion Diagram is useful in that it maps stakeholders relationship to the final product or deliverable of a project, rather than on the basis of power, influence, support, or other metrics. It's useful in that it can help show the importance of stakeholders with little power or influence, but who will be important to the success of the final product.</a:t>
            </a:r>
          </a:p>
          <a:p>
            <a:pPr marL="0" indent="0">
              <a:buNone/>
            </a:pPr>
            <a:r>
              <a:rPr lang="en-US" dirty="0"/>
              <a:t/>
            </a:r>
            <a:br>
              <a:rPr lang="en-US" dirty="0"/>
            </a:br>
            <a:endParaRPr lang="en-US" dirty="0"/>
          </a:p>
        </p:txBody>
      </p:sp>
    </p:spTree>
    <p:extLst>
      <p:ext uri="{BB962C8B-B14F-4D97-AF65-F5344CB8AC3E}">
        <p14:creationId xmlns:p14="http://schemas.microsoft.com/office/powerpoint/2010/main" val="2566241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en-US" dirty="0">
                <a:solidFill>
                  <a:srgbClr val="000000"/>
                </a:solidFill>
                <a:latin typeface="Segoe UI" panose="020B0502040204020203" pitchFamily="34" charset="0"/>
                <a:cs typeface="Segoe UI" panose="020B0502040204020203" pitchFamily="34" charset="0"/>
              </a:rPr>
              <a:t>How do I do it?</a:t>
            </a:r>
            <a:br>
              <a:rPr lang="en-US" altLang="en-US" dirty="0">
                <a:solidFill>
                  <a:srgbClr val="000000"/>
                </a:solidFill>
                <a:latin typeface="Segoe UI" panose="020B0502040204020203" pitchFamily="34" charset="0"/>
                <a:cs typeface="Segoe UI" panose="020B0502040204020203" pitchFamily="34" charset="0"/>
              </a:rPr>
            </a:br>
            <a:endParaRPr lang="en-US" dirty="0"/>
          </a:p>
        </p:txBody>
      </p:sp>
      <p:sp>
        <p:nvSpPr>
          <p:cNvPr id="3" name="Content Placeholder 2"/>
          <p:cNvSpPr>
            <a:spLocks noGrp="1"/>
          </p:cNvSpPr>
          <p:nvPr>
            <p:ph idx="1"/>
          </p:nvPr>
        </p:nvSpPr>
        <p:spPr/>
        <p:txBody>
          <a:bodyPr>
            <a:normAutofit/>
          </a:bodyPr>
          <a:lstStyle/>
          <a:p>
            <a:pPr marL="0" lvl="0" indent="0" eaLnBrk="0" fontAlgn="base" hangingPunct="0">
              <a:lnSpc>
                <a:spcPct val="100000"/>
              </a:lnSpc>
              <a:spcBef>
                <a:spcPct val="0"/>
              </a:spcBef>
              <a:spcAft>
                <a:spcPct val="0"/>
              </a:spcAft>
              <a:buNone/>
            </a:pPr>
            <a:endParaRPr lang="en-US" altLang="en-US" sz="4400" u="sng" dirty="0">
              <a:solidFill>
                <a:srgbClr val="000000"/>
              </a:solidFill>
              <a:latin typeface="Segoe UI" panose="020B0502040204020203" pitchFamily="34" charset="0"/>
              <a:cs typeface="Segoe UI" panose="020B0502040204020203" pitchFamily="34" charset="0"/>
            </a:endParaRPr>
          </a:p>
          <a:p>
            <a:pPr marL="0" lvl="0" indent="0" eaLnBrk="0" fontAlgn="base" hangingPunct="0">
              <a:lnSpc>
                <a:spcPct val="100000"/>
              </a:lnSpc>
              <a:spcBef>
                <a:spcPct val="0"/>
              </a:spcBef>
              <a:spcAft>
                <a:spcPct val="0"/>
              </a:spcAft>
              <a:buNone/>
            </a:pPr>
            <a:r>
              <a:rPr lang="en-US" altLang="en-US" sz="3600" u="sng" dirty="0">
                <a:solidFill>
                  <a:srgbClr val="000000"/>
                </a:solidFill>
                <a:latin typeface="Segoe UI" panose="020B0502040204020203" pitchFamily="34" charset="0"/>
                <a:cs typeface="Segoe UI" panose="020B0502040204020203" pitchFamily="34" charset="0"/>
              </a:rPr>
              <a:t>Step 1</a:t>
            </a:r>
          </a:p>
          <a:p>
            <a:pPr marL="0" lvl="0" indent="0" eaLnBrk="0" fontAlgn="base" hangingPunct="0">
              <a:lnSpc>
                <a:spcPct val="100000"/>
              </a:lnSpc>
              <a:spcBef>
                <a:spcPct val="0"/>
              </a:spcBef>
              <a:spcAft>
                <a:spcPct val="0"/>
              </a:spcAft>
              <a:buNone/>
            </a:pPr>
            <a:r>
              <a:rPr lang="en-US" altLang="en-US" sz="2000" dirty="0">
                <a:solidFill>
                  <a:srgbClr val="000000"/>
                </a:solidFill>
                <a:latin typeface="Verdana" panose="020B0604030504040204" pitchFamily="34" charset="0"/>
              </a:rPr>
              <a:t>Draw the center (smallest) circle. This represents the product or solution that is being delivered by the project. Note that at the beginning this can be a bit fuzzy if the final goal or even scope have not been defined yet. That's OK as you can refine the diagram later as you gain more knowledge.</a:t>
            </a:r>
            <a:endParaRPr lang="en-US" altLang="en-US" sz="1000" dirty="0"/>
          </a:p>
          <a:p>
            <a:pPr marL="0" lvl="0" indent="0" eaLnBrk="0" fontAlgn="base" hangingPunct="0">
              <a:lnSpc>
                <a:spcPct val="100000"/>
              </a:lnSpc>
              <a:spcBef>
                <a:spcPct val="0"/>
              </a:spcBef>
              <a:spcAft>
                <a:spcPct val="0"/>
              </a:spcAft>
              <a:buNone/>
            </a:pPr>
            <a:r>
              <a:rPr lang="en-US" altLang="en-US" sz="4400" dirty="0">
                <a:latin typeface="Arial" panose="020B0604020202020204" pitchFamily="34" charset="0"/>
              </a:rPr>
              <a:t>  </a:t>
            </a:r>
            <a:r>
              <a:rPr lang="en-US" altLang="en-US" sz="9600" dirty="0">
                <a:latin typeface="Arial" panose="020B0604020202020204" pitchFamily="34" charset="0"/>
              </a:rPr>
              <a:t> </a:t>
            </a:r>
            <a:r>
              <a:rPr lang="en-US" altLang="en-US" sz="4400" dirty="0">
                <a:latin typeface="Arial" panose="020B0604020202020204" pitchFamily="34" charset="0"/>
              </a:rPr>
              <a:t>            </a:t>
            </a:r>
          </a:p>
          <a:p>
            <a:endParaRPr lang="en-US" dirty="0"/>
          </a:p>
        </p:txBody>
      </p:sp>
      <p:sp>
        <p:nvSpPr>
          <p:cNvPr id="5" name="Rectangle 3"/>
          <p:cNvSpPr>
            <a:spLocks noChangeArrowheads="1"/>
          </p:cNvSpPr>
          <p:nvPr/>
        </p:nvSpPr>
        <p:spPr bwMode="auto">
          <a:xfrm>
            <a:off x="4981303" y="2747610"/>
            <a:ext cx="65" cy="405199"/>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052" name="Picture 4" descr="Stakeholder Onion Diagram - Step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705" y="4470396"/>
            <a:ext cx="2463491" cy="1849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2994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ltLang="en-US" u="sng" dirty="0">
                <a:solidFill>
                  <a:srgbClr val="000000"/>
                </a:solidFill>
                <a:latin typeface="Segoe UI" panose="020B0502040204020203" pitchFamily="34" charset="0"/>
                <a:cs typeface="Segoe UI" panose="020B0502040204020203" pitchFamily="34" charset="0"/>
              </a:rPr>
              <a:t>Step 2</a:t>
            </a:r>
            <a:br>
              <a:rPr lang="en-US" altLang="en-US" u="sng" dirty="0">
                <a:solidFill>
                  <a:srgbClr val="000000"/>
                </a:solidFill>
                <a:latin typeface="Segoe UI" panose="020B0502040204020203" pitchFamily="34" charset="0"/>
                <a:cs typeface="Segoe UI" panose="020B0502040204020203" pitchFamily="34" charset="0"/>
              </a:rPr>
            </a:br>
            <a:endParaRPr lang="en-US" dirty="0"/>
          </a:p>
        </p:txBody>
      </p:sp>
      <p:pic>
        <p:nvPicPr>
          <p:cNvPr id="4" name="Picture 2" descr="Stakeholder Onion Diagram - Step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0668" y="3094078"/>
            <a:ext cx="4219687" cy="32242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24932" y="1628971"/>
            <a:ext cx="10100733" cy="1323439"/>
          </a:xfrm>
          <a:prstGeom prst="rect">
            <a:avLst/>
          </a:prstGeom>
        </p:spPr>
        <p:txBody>
          <a:bodyPr wrap="square">
            <a:spAutoFit/>
          </a:bodyPr>
          <a:lstStyle/>
          <a:p>
            <a:pPr lvl="0" eaLnBrk="0" fontAlgn="base" hangingPunct="0">
              <a:spcBef>
                <a:spcPct val="0"/>
              </a:spcBef>
              <a:spcAft>
                <a:spcPct val="0"/>
              </a:spcAft>
            </a:pPr>
            <a:r>
              <a:rPr lang="en-US" altLang="en-US" sz="2000" dirty="0">
                <a:solidFill>
                  <a:srgbClr val="000000"/>
                </a:solidFill>
                <a:latin typeface="Verdana" panose="020B0604030504040204" pitchFamily="34" charset="0"/>
              </a:rPr>
              <a:t>Draw the 2nd layer (the next circle). This represents the Business System and entails not just the final product, but those stakeholders who interact directly with it. Add stakeholder roles to this circle to indicate who those stakeholders are that interact directly with the solution.</a:t>
            </a:r>
            <a:endParaRPr lang="en-US" altLang="en-US" sz="1200" dirty="0"/>
          </a:p>
        </p:txBody>
      </p:sp>
    </p:spTree>
    <p:extLst>
      <p:ext uri="{BB962C8B-B14F-4D97-AF65-F5344CB8AC3E}">
        <p14:creationId xmlns:p14="http://schemas.microsoft.com/office/powerpoint/2010/main" val="17722535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a:p>
            <a:r>
              <a:rPr lang="en-US" dirty="0"/>
              <a:t>Add the 3rd layer of the diagram (the next circle). This layer represents the business or organization that hosts, controls, or generally controls the project solution. This layer of the onion diagram is populated with what Ian Alexander calls the "functional beneficiaries" of the system. [1] These are the other stakeholders within the organization who may not interact directly with the solution who benefit from it. Add these stakeholders within the 3rd layer to get a result similar to that below.</a:t>
            </a:r>
          </a:p>
          <a:p>
            <a:endParaRPr lang="en-US" dirty="0"/>
          </a:p>
        </p:txBody>
      </p:sp>
      <p:sp>
        <p:nvSpPr>
          <p:cNvPr id="4" name="Title 1"/>
          <p:cNvSpPr>
            <a:spLocks noGrp="1"/>
          </p:cNvSpPr>
          <p:nvPr>
            <p:ph type="title"/>
          </p:nvPr>
        </p:nvSpPr>
        <p:spPr>
          <a:xfrm>
            <a:off x="838200" y="365125"/>
            <a:ext cx="10515600" cy="1325563"/>
          </a:xfrm>
        </p:spPr>
        <p:txBody>
          <a:bodyPr/>
          <a:lstStyle/>
          <a:p>
            <a:pPr lvl="0"/>
            <a:r>
              <a:rPr lang="en-US" altLang="en-US" u="sng" dirty="0">
                <a:solidFill>
                  <a:srgbClr val="000000"/>
                </a:solidFill>
                <a:latin typeface="Segoe UI" panose="020B0502040204020203" pitchFamily="34" charset="0"/>
                <a:cs typeface="Segoe UI" panose="020B0502040204020203" pitchFamily="34" charset="0"/>
              </a:rPr>
              <a:t>Step </a:t>
            </a:r>
            <a:r>
              <a:rPr lang="en-US" altLang="en-US" u="sng" dirty="0" smtClean="0">
                <a:solidFill>
                  <a:srgbClr val="000000"/>
                </a:solidFill>
                <a:latin typeface="Segoe UI" panose="020B0502040204020203" pitchFamily="34" charset="0"/>
                <a:cs typeface="Segoe UI" panose="020B0502040204020203" pitchFamily="34" charset="0"/>
              </a:rPr>
              <a:t>3</a:t>
            </a:r>
            <a:r>
              <a:rPr lang="en-US" altLang="en-US" u="sng" dirty="0">
                <a:solidFill>
                  <a:srgbClr val="000000"/>
                </a:solidFill>
                <a:latin typeface="Segoe UI" panose="020B0502040204020203" pitchFamily="34" charset="0"/>
                <a:cs typeface="Segoe UI" panose="020B0502040204020203" pitchFamily="34" charset="0"/>
              </a:rPr>
              <a:t/>
            </a:r>
            <a:br>
              <a:rPr lang="en-US" altLang="en-US" u="sng" dirty="0">
                <a:solidFill>
                  <a:srgbClr val="000000"/>
                </a:solidFill>
                <a:latin typeface="Segoe UI" panose="020B0502040204020203" pitchFamily="34" charset="0"/>
                <a:cs typeface="Segoe UI" panose="020B0502040204020203" pitchFamily="34" charset="0"/>
              </a:rPr>
            </a:br>
            <a:endParaRPr lang="en-US" dirty="0"/>
          </a:p>
        </p:txBody>
      </p:sp>
    </p:spTree>
    <p:extLst>
      <p:ext uri="{BB962C8B-B14F-4D97-AF65-F5344CB8AC3E}">
        <p14:creationId xmlns:p14="http://schemas.microsoft.com/office/powerpoint/2010/main" val="19473897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descr="Stakeholder Onion Diagram - Step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5331" y="0"/>
            <a:ext cx="6954123" cy="677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711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a:t>
            </a:r>
            <a:br>
              <a:rPr lang="en-US" dirty="0"/>
            </a:br>
            <a:endParaRPr lang="en-US" dirty="0"/>
          </a:p>
        </p:txBody>
      </p:sp>
      <p:sp>
        <p:nvSpPr>
          <p:cNvPr id="3" name="Content Placeholder 2"/>
          <p:cNvSpPr>
            <a:spLocks noGrp="1"/>
          </p:cNvSpPr>
          <p:nvPr>
            <p:ph idx="1"/>
          </p:nvPr>
        </p:nvSpPr>
        <p:spPr/>
        <p:txBody>
          <a:bodyPr>
            <a:noAutofit/>
          </a:bodyPr>
          <a:lstStyle/>
          <a:p>
            <a:r>
              <a:rPr lang="en-US" sz="2400" dirty="0" smtClean="0"/>
              <a:t>Add </a:t>
            </a:r>
            <a:r>
              <a:rPr lang="en-US" sz="2400" dirty="0"/>
              <a:t>the 4th layer (the next circle). This layer represents the wider environment in which the firm operates. This layer is populated with stakeholders who are outside the firm but who are still important. </a:t>
            </a:r>
            <a:endParaRPr lang="en-US" sz="2400" dirty="0" smtClean="0"/>
          </a:p>
          <a:p>
            <a:r>
              <a:rPr lang="en-US" sz="2400" dirty="0" smtClean="0"/>
              <a:t>These </a:t>
            </a:r>
            <a:r>
              <a:rPr lang="en-US" sz="2400" dirty="0"/>
              <a:t>include regulators, clients, suppliers, financial beneficiaries such as stockholders, the public (if there is a public impact), the media, the similar entities. It is important to note that most of the project team, including developers would likely be contained in this last circle. Although they are often within the firm, they are usually not functional beneficiaries of the solution and are not usually involved in ongoing maintenance and operations of the solution. If any of the project team can be considered functional beneficiaries or will be involved in ongoing operations or maintenance, they should be located within one of the 2nd or 3rd rings of the onion. This results is a diagram similar to the one below.</a:t>
            </a:r>
          </a:p>
        </p:txBody>
      </p:sp>
    </p:spTree>
    <p:extLst>
      <p:ext uri="{BB962C8B-B14F-4D97-AF65-F5344CB8AC3E}">
        <p14:creationId xmlns:p14="http://schemas.microsoft.com/office/powerpoint/2010/main" val="2329029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akeholder Onion Diagram - Step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7300" y="365125"/>
            <a:ext cx="5857875" cy="588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42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4"/>
          <p:cNvPicPr preferRelativeResize="0"/>
          <p:nvPr/>
        </p:nvPicPr>
        <p:blipFill>
          <a:blip r:embed="rId3">
            <a:alphaModFix/>
          </a:blip>
          <a:stretch>
            <a:fillRect/>
          </a:stretch>
        </p:blipFill>
        <p:spPr>
          <a:xfrm>
            <a:off x="1524000" y="502450"/>
            <a:ext cx="9144002" cy="5816844"/>
          </a:xfrm>
          <a:prstGeom prst="rect">
            <a:avLst/>
          </a:prstGeom>
          <a:noFill/>
          <a:ln>
            <a:noFill/>
          </a:ln>
        </p:spPr>
      </p:pic>
    </p:spTree>
    <p:extLst>
      <p:ext uri="{BB962C8B-B14F-4D97-AF65-F5344CB8AC3E}">
        <p14:creationId xmlns:p14="http://schemas.microsoft.com/office/powerpoint/2010/main" val="633414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a:t>
            </a:r>
            <a:br>
              <a:rPr lang="en-US" dirty="0"/>
            </a:br>
            <a:endParaRPr lang="en-US" dirty="0"/>
          </a:p>
        </p:txBody>
      </p:sp>
      <p:sp>
        <p:nvSpPr>
          <p:cNvPr id="3" name="Content Placeholder 2"/>
          <p:cNvSpPr>
            <a:spLocks noGrp="1"/>
          </p:cNvSpPr>
          <p:nvPr>
            <p:ph idx="1"/>
          </p:nvPr>
        </p:nvSpPr>
        <p:spPr/>
        <p:txBody>
          <a:bodyPr/>
          <a:lstStyle/>
          <a:p>
            <a:r>
              <a:rPr lang="en-US" dirty="0" smtClean="0"/>
              <a:t>At </a:t>
            </a:r>
            <a:r>
              <a:rPr lang="en-US" dirty="0"/>
              <a:t>this point, a basic onion diagram contains a fair amount of information. The last step is to add relationship arrows to the diagram. These are usually displayed as dashed lines with a direction indicator showing the direction of relationship. Stakeholders can have relationships with the previous layer of the diagram, or with other specific stakeholders</a:t>
            </a:r>
            <a:r>
              <a:rPr lang="en-US" dirty="0" smtClean="0"/>
              <a:t>.</a:t>
            </a:r>
            <a:endParaRPr lang="en-US" dirty="0"/>
          </a:p>
        </p:txBody>
      </p:sp>
    </p:spTree>
    <p:extLst>
      <p:ext uri="{BB962C8B-B14F-4D97-AF65-F5344CB8AC3E}">
        <p14:creationId xmlns:p14="http://schemas.microsoft.com/office/powerpoint/2010/main" val="110410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takeholder Onion Diagram - Step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175" y="365125"/>
            <a:ext cx="5857875" cy="585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5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Object 1" descr="preencoded.png"/>
          <p:cNvPicPr>
            <a:picLocks noGrp="1" noChangeAspect="1"/>
          </p:cNvPicPr>
          <p:nvPr>
            <p:ph idx="1"/>
          </p:nvPr>
        </p:nvPicPr>
        <p:blipFill>
          <a:blip r:embed="rId2"/>
          <a:srcRect/>
          <a:stretch/>
        </p:blipFill>
        <p:spPr>
          <a:xfrm>
            <a:off x="545040" y="365125"/>
            <a:ext cx="10233025" cy="5929842"/>
          </a:xfrm>
          <a:prstGeom prst="rect">
            <a:avLst/>
          </a:prstGeom>
        </p:spPr>
      </p:pic>
    </p:spTree>
    <p:extLst>
      <p:ext uri="{BB962C8B-B14F-4D97-AF65-F5344CB8AC3E}">
        <p14:creationId xmlns:p14="http://schemas.microsoft.com/office/powerpoint/2010/main" val="223728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Object 1" descr="preencoded.png"/>
          <p:cNvPicPr>
            <a:picLocks noGrp="1" noChangeAspect="1"/>
          </p:cNvPicPr>
          <p:nvPr>
            <p:ph idx="1"/>
          </p:nvPr>
        </p:nvPicPr>
        <p:blipFill>
          <a:blip r:embed="rId2"/>
          <a:srcRect/>
          <a:stretch/>
        </p:blipFill>
        <p:spPr>
          <a:xfrm>
            <a:off x="838200" y="67733"/>
            <a:ext cx="9733492" cy="6553200"/>
          </a:xfrm>
          <a:prstGeom prst="rect">
            <a:avLst/>
          </a:prstGeom>
        </p:spPr>
      </p:pic>
    </p:spTree>
    <p:extLst>
      <p:ext uri="{BB962C8B-B14F-4D97-AF65-F5344CB8AC3E}">
        <p14:creationId xmlns:p14="http://schemas.microsoft.com/office/powerpoint/2010/main" val="3412107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05561" y="1027905"/>
            <a:ext cx="5458884" cy="5149057"/>
          </a:xfrm>
          <a:prstGeom prst="rect">
            <a:avLst/>
          </a:prstGeom>
        </p:spPr>
      </p:pic>
    </p:spTree>
    <p:extLst>
      <p:ext uri="{BB962C8B-B14F-4D97-AF65-F5344CB8AC3E}">
        <p14:creationId xmlns:p14="http://schemas.microsoft.com/office/powerpoint/2010/main" val="28105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rotWithShape="1">
          <a:blip r:embed="rId2"/>
          <a:srcRect l="42475" t="18242" r="22775" b="26815"/>
          <a:stretch/>
        </p:blipFill>
        <p:spPr>
          <a:xfrm>
            <a:off x="3219449" y="203200"/>
            <a:ext cx="6543676" cy="6466386"/>
          </a:xfrm>
          <a:prstGeom prst="rect">
            <a:avLst/>
          </a:prstGeom>
        </p:spPr>
      </p:pic>
      <p:sp>
        <p:nvSpPr>
          <p:cNvPr id="5" name="Oval 4"/>
          <p:cNvSpPr/>
          <p:nvPr/>
        </p:nvSpPr>
        <p:spPr>
          <a:xfrm>
            <a:off x="3057525" y="123825"/>
            <a:ext cx="857250" cy="3206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400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400" y="784225"/>
            <a:ext cx="10515600" cy="5291722"/>
          </a:xfrm>
        </p:spPr>
        <p:txBody>
          <a:bodyPr>
            <a:noAutofit/>
          </a:bodyPr>
          <a:lstStyle/>
          <a:p>
            <a:pPr marL="0" indent="0">
              <a:buNone/>
            </a:pPr>
            <a:r>
              <a:rPr lang="en-US" sz="2100" dirty="0"/>
              <a:t>iii) Context: Inspecting the business and operational context of the system under development, and understanding which concrete roles are involved. </a:t>
            </a:r>
          </a:p>
          <a:p>
            <a:pPr marL="0" indent="0">
              <a:buNone/>
            </a:pPr>
            <a:r>
              <a:rPr lang="en-US" sz="2100" dirty="0"/>
              <a:t>This step makes sure that the specifics of the project under consideration are all met and special roles are considered. </a:t>
            </a:r>
            <a:endParaRPr lang="en-US" sz="2100" dirty="0" smtClean="0"/>
          </a:p>
          <a:p>
            <a:pPr marL="0" indent="0">
              <a:buNone/>
            </a:pPr>
            <a:endParaRPr lang="en-US" sz="2100" dirty="0"/>
          </a:p>
          <a:p>
            <a:pPr marL="0" indent="0">
              <a:buNone/>
            </a:pPr>
            <a:endParaRPr lang="en-US" sz="2100" dirty="0" smtClean="0"/>
          </a:p>
          <a:p>
            <a:pPr marL="0" indent="0">
              <a:buNone/>
            </a:pPr>
            <a:r>
              <a:rPr lang="en-US" sz="2100" dirty="0" smtClean="0"/>
              <a:t>For Ex: </a:t>
            </a:r>
            <a:r>
              <a:rPr lang="en-US" sz="2100" dirty="0" smtClean="0">
                <a:solidFill>
                  <a:srgbClr val="000000"/>
                </a:solidFill>
              </a:rPr>
              <a:t>If </a:t>
            </a:r>
            <a:r>
              <a:rPr lang="en-US" sz="2100" dirty="0">
                <a:solidFill>
                  <a:srgbClr val="000000"/>
                </a:solidFill>
              </a:rPr>
              <a:t>we have a system that is trying to sell books online then the business context is selling books </a:t>
            </a:r>
            <a:r>
              <a:rPr lang="en-US" sz="2100" dirty="0" smtClean="0">
                <a:solidFill>
                  <a:srgbClr val="000000"/>
                </a:solidFill>
              </a:rPr>
              <a:t>online.</a:t>
            </a:r>
          </a:p>
          <a:p>
            <a:pPr marL="0" indent="0">
              <a:buNone/>
            </a:pPr>
            <a:r>
              <a:rPr lang="en-US" sz="2100" dirty="0" smtClean="0">
                <a:solidFill>
                  <a:srgbClr val="000000"/>
                </a:solidFill>
              </a:rPr>
              <a:t>The </a:t>
            </a:r>
            <a:r>
              <a:rPr lang="en-US" sz="2100" dirty="0">
                <a:solidFill>
                  <a:srgbClr val="000000"/>
                </a:solidFill>
              </a:rPr>
              <a:t>operational context is we have a web server we have to deal with the </a:t>
            </a:r>
            <a:r>
              <a:rPr lang="en-US" sz="2100" dirty="0" smtClean="0">
                <a:solidFill>
                  <a:srgbClr val="000000"/>
                </a:solidFill>
              </a:rPr>
              <a:t>database  </a:t>
            </a:r>
            <a:endParaRPr lang="en-US" sz="2100" dirty="0">
              <a:solidFill>
                <a:srgbClr val="000000"/>
              </a:solidFill>
            </a:endParaRPr>
          </a:p>
          <a:p>
            <a:pPr marL="0" indent="0">
              <a:buNone/>
            </a:pPr>
            <a:r>
              <a:rPr lang="en-US" sz="2100" dirty="0" smtClean="0"/>
              <a:t> </a:t>
            </a:r>
          </a:p>
          <a:p>
            <a:pPr marL="0" indent="0">
              <a:buNone/>
            </a:pPr>
            <a:endParaRPr lang="en-US" sz="2100" dirty="0"/>
          </a:p>
        </p:txBody>
      </p:sp>
    </p:spTree>
    <p:extLst>
      <p:ext uri="{BB962C8B-B14F-4D97-AF65-F5344CB8AC3E}">
        <p14:creationId xmlns:p14="http://schemas.microsoft.com/office/powerpoint/2010/main" val="3303434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iv)Goals: Iteratively analyzing and refining a generic goal model and deducing the related roles. This approach is especially suitable for finding passive stakeholders that do not have an active interest in issuing own goals, but whose constraints have to be adhered to, for example legislative representatives. </a:t>
            </a:r>
          </a:p>
          <a:p>
            <a:endParaRPr lang="en-US" dirty="0"/>
          </a:p>
        </p:txBody>
      </p:sp>
    </p:spTree>
    <p:extLst>
      <p:ext uri="{BB962C8B-B14F-4D97-AF65-F5344CB8AC3E}">
        <p14:creationId xmlns:p14="http://schemas.microsoft.com/office/powerpoint/2010/main" val="3104720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Classifying Stakeholders: Roles</a:t>
            </a:r>
          </a:p>
        </p:txBody>
      </p:sp>
      <p:sp>
        <p:nvSpPr>
          <p:cNvPr id="3" name="Content Placeholder 2"/>
          <p:cNvSpPr>
            <a:spLocks noGrp="1"/>
          </p:cNvSpPr>
          <p:nvPr>
            <p:ph idx="1"/>
          </p:nvPr>
        </p:nvSpPr>
        <p:spPr/>
        <p:txBody>
          <a:bodyPr>
            <a:normAutofit fontScale="70000" lnSpcReduction="20000"/>
          </a:bodyPr>
          <a:lstStyle/>
          <a:p>
            <a:r>
              <a:rPr lang="en-US" dirty="0"/>
              <a:t>There are different types and roles for stakeholders with different interests and, consequently, differing requirements:</a:t>
            </a:r>
          </a:p>
          <a:p>
            <a:r>
              <a:rPr lang="en-US" dirty="0"/>
              <a:t>Active / Passive</a:t>
            </a:r>
          </a:p>
          <a:p>
            <a:r>
              <a:rPr lang="en-US" dirty="0"/>
              <a:t>Phase wise distribution</a:t>
            </a:r>
          </a:p>
          <a:p>
            <a:r>
              <a:rPr lang="en-US" dirty="0"/>
              <a:t>How much influence they have</a:t>
            </a:r>
          </a:p>
          <a:p>
            <a:r>
              <a:rPr lang="en-US" dirty="0"/>
              <a:t>Owners (e.g., individual, shareholders, even the public) </a:t>
            </a:r>
          </a:p>
          <a:p>
            <a:r>
              <a:rPr lang="en-US" dirty="0"/>
              <a:t>Partners (e.g., other companies providing related services)</a:t>
            </a:r>
          </a:p>
          <a:p>
            <a:r>
              <a:rPr lang="en-US" dirty="0"/>
              <a:t>Department heads, managers</a:t>
            </a:r>
          </a:p>
          <a:p>
            <a:r>
              <a:rPr lang="en-US" dirty="0"/>
              <a:t>Staff, developers </a:t>
            </a:r>
          </a:p>
          <a:p>
            <a:r>
              <a:rPr lang="en-US" dirty="0"/>
              <a:t>Regulatory bodies, legislative representatives </a:t>
            </a:r>
          </a:p>
          <a:p>
            <a:r>
              <a:rPr lang="en-US" dirty="0"/>
              <a:t>Suppliers</a:t>
            </a:r>
          </a:p>
          <a:p>
            <a:r>
              <a:rPr lang="en-US" dirty="0"/>
              <a:t>Customers</a:t>
            </a:r>
          </a:p>
          <a:p>
            <a:r>
              <a:rPr lang="en-US" dirty="0"/>
              <a:t>Competitors </a:t>
            </a:r>
          </a:p>
        </p:txBody>
      </p:sp>
    </p:spTree>
    <p:extLst>
      <p:ext uri="{BB962C8B-B14F-4D97-AF65-F5344CB8AC3E}">
        <p14:creationId xmlns:p14="http://schemas.microsoft.com/office/powerpoint/2010/main" val="151287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All of these stakeholders hold one or more functions with regard to the software system under development: </a:t>
            </a:r>
          </a:p>
          <a:p>
            <a:r>
              <a:rPr lang="en-US" dirty="0"/>
              <a:t>Decision makers (e.g., sponsors, artefact approvers) </a:t>
            </a:r>
          </a:p>
          <a:p>
            <a:r>
              <a:rPr lang="en-US" dirty="0"/>
              <a:t>Information providers (e.g., domain experts)</a:t>
            </a:r>
          </a:p>
          <a:p>
            <a:r>
              <a:rPr lang="en-US" dirty="0"/>
              <a:t>Regulatory (e.g., legal body)</a:t>
            </a:r>
          </a:p>
          <a:p>
            <a:r>
              <a:rPr lang="en-US" dirty="0"/>
              <a:t>Implementers (e.g., developers, testers)</a:t>
            </a:r>
          </a:p>
          <a:p>
            <a:r>
              <a:rPr lang="en-US" dirty="0"/>
              <a:t>End users </a:t>
            </a:r>
          </a:p>
          <a:p>
            <a:r>
              <a:rPr lang="en-US" dirty="0"/>
              <a:t>Post-implementation support (e.g., trainers, managers)</a:t>
            </a:r>
          </a:p>
        </p:txBody>
      </p:sp>
    </p:spTree>
    <p:extLst>
      <p:ext uri="{BB962C8B-B14F-4D97-AF65-F5344CB8AC3E}">
        <p14:creationId xmlns:p14="http://schemas.microsoft.com/office/powerpoint/2010/main" val="2287577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rotWithShape="1">
          <a:blip r:embed="rId2"/>
          <a:srcRect l="59941" t="32460" r="17036" b="5239"/>
          <a:stretch/>
        </p:blipFill>
        <p:spPr>
          <a:xfrm>
            <a:off x="3768762" y="0"/>
            <a:ext cx="3969572" cy="6713638"/>
          </a:xfrm>
          <a:prstGeom prst="rect">
            <a:avLst/>
          </a:prstGeom>
        </p:spPr>
      </p:pic>
    </p:spTree>
    <p:extLst>
      <p:ext uri="{BB962C8B-B14F-4D97-AF65-F5344CB8AC3E}">
        <p14:creationId xmlns:p14="http://schemas.microsoft.com/office/powerpoint/2010/main" val="3199285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Analyzing Stakeholders </a:t>
            </a:r>
          </a:p>
        </p:txBody>
      </p:sp>
      <p:sp>
        <p:nvSpPr>
          <p:cNvPr id="3" name="Content Placeholder 2"/>
          <p:cNvSpPr>
            <a:spLocks noGrp="1"/>
          </p:cNvSpPr>
          <p:nvPr>
            <p:ph idx="1"/>
          </p:nvPr>
        </p:nvSpPr>
        <p:spPr/>
        <p:txBody>
          <a:bodyPr/>
          <a:lstStyle/>
          <a:p>
            <a:r>
              <a:rPr lang="en-US" dirty="0"/>
              <a:t>Relation between stakeholders.</a:t>
            </a:r>
          </a:p>
          <a:p>
            <a:r>
              <a:rPr lang="en-US" dirty="0"/>
              <a:t>Stakeholder analysis includes developing a stakeholder model and a stakeholder matrix that gives an overview of the following information:</a:t>
            </a:r>
          </a:p>
          <a:p>
            <a:r>
              <a:rPr lang="en-US" dirty="0"/>
              <a:t>What is their motivation? </a:t>
            </a:r>
          </a:p>
          <a:p>
            <a:pPr marL="0" indent="0">
              <a:buNone/>
            </a:pPr>
            <a:r>
              <a:rPr lang="en-US" dirty="0"/>
              <a:t>	– How much power or influence do they have? </a:t>
            </a:r>
          </a:p>
          <a:p>
            <a:pPr marL="0" indent="0">
              <a:buNone/>
            </a:pPr>
            <a:r>
              <a:rPr lang="en-US" dirty="0"/>
              <a:t>	– Are they supporters or detractors of the project? </a:t>
            </a:r>
          </a:p>
          <a:p>
            <a:pPr marL="0" indent="0">
              <a:buNone/>
            </a:pPr>
            <a:r>
              <a:rPr lang="en-US" dirty="0"/>
              <a:t>	– Are they fully engaged, or disinterested?</a:t>
            </a:r>
          </a:p>
        </p:txBody>
      </p:sp>
    </p:spTree>
    <p:extLst>
      <p:ext uri="{BB962C8B-B14F-4D97-AF65-F5344CB8AC3E}">
        <p14:creationId xmlns:p14="http://schemas.microsoft.com/office/powerpoint/2010/main" val="2149048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What are their expectations? (needs, concerns, wants) </a:t>
            </a:r>
          </a:p>
          <a:p>
            <a:r>
              <a:rPr lang="en-US" dirty="0"/>
              <a:t>What do we expect of them? (task and result) </a:t>
            </a:r>
          </a:p>
          <a:p>
            <a:r>
              <a:rPr lang="en-US" dirty="0"/>
              <a:t>How expert are they at what they do?</a:t>
            </a:r>
          </a:p>
          <a:p>
            <a:r>
              <a:rPr lang="en-US" dirty="0"/>
              <a:t>Where are they? </a:t>
            </a:r>
          </a:p>
          <a:p>
            <a:r>
              <a:rPr lang="en-US" dirty="0"/>
              <a:t>What is their availability? (for communication and/or negotiation) </a:t>
            </a:r>
          </a:p>
          <a:p>
            <a:r>
              <a:rPr lang="en-US" dirty="0"/>
              <a:t>What is their authority? (level of influence, impact, or enhancement)</a:t>
            </a:r>
          </a:p>
          <a:p>
            <a:r>
              <a:rPr lang="en-US" dirty="0"/>
              <a:t>What is their relation to other stakeholders? (hierarchical and official relations as well as informal friendships or rivalries)</a:t>
            </a:r>
          </a:p>
        </p:txBody>
      </p:sp>
    </p:spTree>
    <p:extLst>
      <p:ext uri="{BB962C8B-B14F-4D97-AF65-F5344CB8AC3E}">
        <p14:creationId xmlns:p14="http://schemas.microsoft.com/office/powerpoint/2010/main" val="3682053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Model</a:t>
            </a:r>
          </a:p>
        </p:txBody>
      </p:sp>
      <p:pic>
        <p:nvPicPr>
          <p:cNvPr id="4" name="Content Placeholder 3"/>
          <p:cNvPicPr>
            <a:picLocks noGrp="1" noChangeAspect="1"/>
          </p:cNvPicPr>
          <p:nvPr>
            <p:ph idx="1"/>
          </p:nvPr>
        </p:nvPicPr>
        <p:blipFill rotWithShape="1">
          <a:blip r:embed="rId3"/>
          <a:srcRect l="53925" t="27790" r="18449" b="29819"/>
          <a:stretch/>
        </p:blipFill>
        <p:spPr>
          <a:xfrm>
            <a:off x="2894365" y="1219010"/>
            <a:ext cx="5738648" cy="5503463"/>
          </a:xfrm>
          <a:prstGeom prst="rect">
            <a:avLst/>
          </a:prstGeom>
        </p:spPr>
      </p:pic>
    </p:spTree>
    <p:extLst>
      <p:ext uri="{BB962C8B-B14F-4D97-AF65-F5344CB8AC3E}">
        <p14:creationId xmlns:p14="http://schemas.microsoft.com/office/powerpoint/2010/main" val="2469565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Model</a:t>
            </a:r>
          </a:p>
        </p:txBody>
      </p:sp>
      <p:sp>
        <p:nvSpPr>
          <p:cNvPr id="3" name="Content Placeholder 2"/>
          <p:cNvSpPr>
            <a:spLocks noGrp="1"/>
          </p:cNvSpPr>
          <p:nvPr>
            <p:ph idx="1"/>
          </p:nvPr>
        </p:nvSpPr>
        <p:spPr/>
        <p:txBody>
          <a:bodyPr/>
          <a:lstStyle/>
          <a:p>
            <a:r>
              <a:rPr lang="en-US" dirty="0"/>
              <a:t>We document the stakeholders in a Stakeholder Model </a:t>
            </a:r>
          </a:p>
          <a:p>
            <a:r>
              <a:rPr lang="en-US" dirty="0"/>
              <a:t>It allows to list and describe all stakeholders involved in a project.</a:t>
            </a:r>
          </a:p>
          <a:p>
            <a:r>
              <a:rPr lang="en-US" dirty="0"/>
              <a:t>Stakeholders comprehend individuals, groups, or institutions having the responsibility for requirements and a major interest in the project. </a:t>
            </a:r>
          </a:p>
          <a:p>
            <a:r>
              <a:rPr lang="en-US" dirty="0"/>
              <a:t>User groups are a specialization of stakeholders interacting with the system. </a:t>
            </a:r>
          </a:p>
          <a:p>
            <a:r>
              <a:rPr lang="en-US" dirty="0"/>
              <a:t>Means to document Stakeholder Models are UML Actor Hierarchies, informal hierarchical graphics or natural text.</a:t>
            </a:r>
          </a:p>
        </p:txBody>
      </p:sp>
    </p:spTree>
    <p:extLst>
      <p:ext uri="{BB962C8B-B14F-4D97-AF65-F5344CB8AC3E}">
        <p14:creationId xmlns:p14="http://schemas.microsoft.com/office/powerpoint/2010/main" val="26202019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Generate or Refine the Stakeholder Register</a:t>
            </a:r>
            <a:endParaRPr sz="3600" dirty="0"/>
          </a:p>
        </p:txBody>
      </p:sp>
      <p:sp>
        <p:nvSpPr>
          <p:cNvPr id="157" name="Google Shape;157;p25"/>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457200" indent="-381000">
              <a:spcBef>
                <a:spcPts val="592"/>
              </a:spcBef>
              <a:buSzPts val="2400"/>
            </a:pPr>
            <a:r>
              <a:rPr lang="en-US" sz="2400" dirty="0"/>
              <a:t>An initial stakeholder register may have been developed as a part of the:</a:t>
            </a:r>
            <a:endParaRPr sz="2400" dirty="0"/>
          </a:p>
          <a:p>
            <a:pPr marL="1371600" lvl="2" indent="-381000">
              <a:spcBef>
                <a:spcPts val="0"/>
              </a:spcBef>
              <a:buSzPts val="2400"/>
            </a:pPr>
            <a:r>
              <a:rPr lang="en-US" sz="2400" dirty="0"/>
              <a:t>Needs Assessment OR</a:t>
            </a:r>
            <a:endParaRPr sz="2400" dirty="0"/>
          </a:p>
          <a:p>
            <a:pPr marL="1371600" lvl="2" indent="-381000">
              <a:spcBef>
                <a:spcPts val="0"/>
              </a:spcBef>
              <a:buSzPts val="2400"/>
            </a:pPr>
            <a:r>
              <a:rPr lang="en-US" sz="2400" dirty="0"/>
              <a:t>Work to produce the:</a:t>
            </a:r>
            <a:endParaRPr sz="2400" dirty="0"/>
          </a:p>
          <a:p>
            <a:pPr marL="1828800" lvl="3" indent="-381000">
              <a:spcBef>
                <a:spcPts val="0"/>
              </a:spcBef>
              <a:buSzPts val="2400"/>
              <a:buChar char="–"/>
            </a:pPr>
            <a:r>
              <a:rPr lang="en-US" sz="2400" dirty="0"/>
              <a:t>Project management plan</a:t>
            </a:r>
            <a:endParaRPr sz="2400" dirty="0"/>
          </a:p>
          <a:p>
            <a:pPr marL="1828800" lvl="3" indent="-381000">
              <a:spcBef>
                <a:spcPts val="0"/>
              </a:spcBef>
              <a:buSzPts val="2400"/>
              <a:buChar char="–"/>
            </a:pPr>
            <a:r>
              <a:rPr lang="en-US" sz="2400" dirty="0"/>
              <a:t>Stakeholder management plan</a:t>
            </a:r>
            <a:endParaRPr sz="2400" dirty="0"/>
          </a:p>
          <a:p>
            <a:pPr marL="1828800" lvl="3" indent="-381000">
              <a:spcBef>
                <a:spcPts val="0"/>
              </a:spcBef>
              <a:buSzPts val="2400"/>
              <a:buChar char="–"/>
            </a:pPr>
            <a:r>
              <a:rPr lang="en-US" sz="2400" dirty="0"/>
              <a:t>Communications plan OR</a:t>
            </a:r>
            <a:endParaRPr sz="2400" dirty="0"/>
          </a:p>
          <a:p>
            <a:pPr marL="1828800" lvl="3" indent="-381000">
              <a:spcBef>
                <a:spcPts val="0"/>
              </a:spcBef>
              <a:buSzPts val="2400"/>
              <a:buChar char="–"/>
            </a:pPr>
            <a:r>
              <a:rPr lang="en-US" sz="2400" dirty="0"/>
              <a:t>Other plan documents.</a:t>
            </a:r>
            <a:endParaRPr sz="2400" dirty="0"/>
          </a:p>
          <a:p>
            <a:pPr marL="457200" indent="-381000">
              <a:spcBef>
                <a:spcPts val="0"/>
              </a:spcBef>
              <a:buSzPts val="2400"/>
            </a:pPr>
            <a:r>
              <a:rPr lang="en-US" sz="2400" dirty="0"/>
              <a:t>Whether there is a need to start a new or begin with an existing register of stakeholders, this step analyzes and identifies the stakeholders who will have a role in the requirements process.</a:t>
            </a:r>
            <a:endParaRPr sz="2400" dirty="0"/>
          </a:p>
        </p:txBody>
      </p:sp>
    </p:spTree>
    <p:extLst>
      <p:ext uri="{BB962C8B-B14F-4D97-AF65-F5344CB8AC3E}">
        <p14:creationId xmlns:p14="http://schemas.microsoft.com/office/powerpoint/2010/main" val="39531632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Generate or Refine the Stakeholder Register</a:t>
            </a:r>
            <a:endParaRPr sz="3600" dirty="0"/>
          </a:p>
        </p:txBody>
      </p:sp>
      <p:sp>
        <p:nvSpPr>
          <p:cNvPr id="163" name="Google Shape;163;p26"/>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457200" indent="-381000">
              <a:spcBef>
                <a:spcPts val="592"/>
              </a:spcBef>
              <a:buSzPts val="2400"/>
            </a:pPr>
            <a:r>
              <a:rPr lang="en-US" sz="2400" dirty="0"/>
              <a:t>The register may include stakeholders such as those who will:</a:t>
            </a:r>
            <a:endParaRPr sz="2400" dirty="0"/>
          </a:p>
          <a:p>
            <a:pPr marL="914400" lvl="1" indent="-381000">
              <a:spcBef>
                <a:spcPts val="0"/>
              </a:spcBef>
              <a:buSzPts val="2400"/>
              <a:buChar char="–"/>
            </a:pPr>
            <a:r>
              <a:rPr lang="en-US" dirty="0"/>
              <a:t>Provide sponsorship for the project;</a:t>
            </a:r>
            <a:endParaRPr dirty="0"/>
          </a:p>
          <a:p>
            <a:pPr marL="914400" lvl="1" indent="-381000">
              <a:spcBef>
                <a:spcPts val="0"/>
              </a:spcBef>
              <a:buSzPts val="2400"/>
              <a:buChar char="–"/>
            </a:pPr>
            <a:r>
              <a:rPr lang="en-US" dirty="0"/>
              <a:t>Benefit from the project outcomes;</a:t>
            </a:r>
            <a:endParaRPr dirty="0"/>
          </a:p>
          <a:p>
            <a:pPr marL="914400" lvl="1" indent="-381000">
              <a:spcBef>
                <a:spcPts val="0"/>
              </a:spcBef>
              <a:buSzPts val="2400"/>
              <a:buChar char="–"/>
            </a:pPr>
            <a:r>
              <a:rPr lang="en-US" dirty="0"/>
              <a:t>Be responsible for the project outcomes;</a:t>
            </a:r>
            <a:endParaRPr dirty="0"/>
          </a:p>
          <a:p>
            <a:pPr marL="914400" lvl="1" indent="-381000">
              <a:spcBef>
                <a:spcPts val="0"/>
              </a:spcBef>
              <a:buSzPts val="2400"/>
              <a:buChar char="–"/>
            </a:pPr>
            <a:r>
              <a:rPr lang="en-US" dirty="0"/>
              <a:t>Define the product service or result;</a:t>
            </a:r>
            <a:endParaRPr dirty="0"/>
          </a:p>
          <a:p>
            <a:pPr marL="914400" lvl="1" indent="-381000">
              <a:spcBef>
                <a:spcPts val="0"/>
              </a:spcBef>
              <a:buSzPts val="2400"/>
              <a:buChar char="–"/>
            </a:pPr>
            <a:r>
              <a:rPr lang="en-US" dirty="0"/>
              <a:t>Provide support</a:t>
            </a:r>
            <a:endParaRPr dirty="0"/>
          </a:p>
          <a:p>
            <a:pPr marL="914400" lvl="1" indent="-381000">
              <a:spcBef>
                <a:spcPts val="0"/>
              </a:spcBef>
              <a:buSzPts val="2400"/>
              <a:buChar char="–"/>
            </a:pPr>
            <a:r>
              <a:rPr lang="en-US" dirty="0"/>
              <a:t>Articulate the benefits;</a:t>
            </a:r>
            <a:endParaRPr dirty="0"/>
          </a:p>
          <a:p>
            <a:pPr marL="914400" lvl="1" indent="-381000">
              <a:spcBef>
                <a:spcPts val="0"/>
              </a:spcBef>
              <a:buSzPts val="2400"/>
              <a:buChar char="–"/>
            </a:pPr>
            <a:r>
              <a:rPr lang="en-US" dirty="0"/>
              <a:t>Provide financial backing;</a:t>
            </a:r>
            <a:endParaRPr dirty="0"/>
          </a:p>
          <a:p>
            <a:pPr marL="914400" lvl="1" indent="-381000">
              <a:spcBef>
                <a:spcPts val="0"/>
              </a:spcBef>
              <a:buSzPts val="2400"/>
              <a:buChar char="–"/>
            </a:pPr>
            <a:r>
              <a:rPr lang="en-US" dirty="0"/>
              <a:t>Use the solution; and</a:t>
            </a:r>
            <a:endParaRPr dirty="0"/>
          </a:p>
          <a:p>
            <a:pPr marL="914400" lvl="1" indent="-381000">
              <a:spcBef>
                <a:spcPts val="0"/>
              </a:spcBef>
              <a:buSzPts val="2400"/>
              <a:buChar char="–"/>
            </a:pPr>
            <a:r>
              <a:rPr lang="en-US" dirty="0"/>
              <a:t>Implement the solution.</a:t>
            </a:r>
            <a:endParaRPr dirty="0"/>
          </a:p>
          <a:p>
            <a:pPr marL="457200" indent="-381000">
              <a:spcBef>
                <a:spcPts val="0"/>
              </a:spcBef>
              <a:buSzPts val="2400"/>
            </a:pPr>
            <a:r>
              <a:rPr lang="en-US" sz="2400" dirty="0"/>
              <a:t>After the register is generated and reviewed, the stakeholders are characterized and grouped.</a:t>
            </a:r>
            <a:endParaRPr sz="2400" dirty="0"/>
          </a:p>
        </p:txBody>
      </p:sp>
    </p:spTree>
    <p:extLst>
      <p:ext uri="{BB962C8B-B14F-4D97-AF65-F5344CB8AC3E}">
        <p14:creationId xmlns:p14="http://schemas.microsoft.com/office/powerpoint/2010/main" val="86820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5423" y="632868"/>
            <a:ext cx="7301449" cy="5079563"/>
          </a:xfrm>
        </p:spPr>
      </p:pic>
    </p:spTree>
    <p:extLst>
      <p:ext uri="{BB962C8B-B14F-4D97-AF65-F5344CB8AC3E}">
        <p14:creationId xmlns:p14="http://schemas.microsoft.com/office/powerpoint/2010/main" val="2252351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022" t="8809" r="13017" b="7606"/>
          <a:stretch/>
        </p:blipFill>
        <p:spPr>
          <a:xfrm>
            <a:off x="154111" y="601430"/>
            <a:ext cx="10993349" cy="5480871"/>
          </a:xfrm>
        </p:spPr>
      </p:pic>
    </p:spTree>
    <p:extLst>
      <p:ext uri="{BB962C8B-B14F-4D97-AF65-F5344CB8AC3E}">
        <p14:creationId xmlns:p14="http://schemas.microsoft.com/office/powerpoint/2010/main" val="4143005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Group and Characterize Stakeholders</a:t>
            </a:r>
            <a:endParaRPr sz="3600" dirty="0"/>
          </a:p>
        </p:txBody>
      </p:sp>
      <p:sp>
        <p:nvSpPr>
          <p:cNvPr id="169" name="Google Shape;169;p27"/>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457200" indent="-381000">
              <a:spcBef>
                <a:spcPts val="592"/>
              </a:spcBef>
              <a:buSzPts val="2400"/>
            </a:pPr>
            <a:r>
              <a:rPr lang="en-US" sz="2400" dirty="0"/>
              <a:t>Once the stakeholder register is complete, an analysis of the characteristics of the identified stakeholders should be performed.</a:t>
            </a:r>
            <a:endParaRPr sz="2400" dirty="0"/>
          </a:p>
          <a:p>
            <a:pPr marL="457200" indent="-381000">
              <a:spcBef>
                <a:spcPts val="0"/>
              </a:spcBef>
              <a:buSzPts val="2400"/>
            </a:pPr>
            <a:r>
              <a:rPr lang="en-US" sz="2400" dirty="0"/>
              <a:t>Some commonly applied characteristics for consideration are:</a:t>
            </a:r>
            <a:endParaRPr sz="2400" dirty="0"/>
          </a:p>
          <a:p>
            <a:pPr marL="914400" lvl="1" indent="-381000">
              <a:spcBef>
                <a:spcPts val="0"/>
              </a:spcBef>
              <a:buSzPts val="2400"/>
              <a:buChar char="–"/>
            </a:pPr>
            <a:r>
              <a:rPr lang="en-US" dirty="0"/>
              <a:t>Attitude</a:t>
            </a:r>
            <a:endParaRPr dirty="0"/>
          </a:p>
          <a:p>
            <a:pPr marL="914400" lvl="1" indent="-381000">
              <a:spcBef>
                <a:spcPts val="0"/>
              </a:spcBef>
              <a:buSzPts val="2400"/>
              <a:buChar char="–"/>
            </a:pPr>
            <a:r>
              <a:rPr lang="en-US" dirty="0"/>
              <a:t>Complexity</a:t>
            </a:r>
            <a:endParaRPr dirty="0"/>
          </a:p>
          <a:p>
            <a:pPr marL="914400" lvl="1" indent="-381000">
              <a:spcBef>
                <a:spcPts val="0"/>
              </a:spcBef>
              <a:buSzPts val="2400"/>
              <a:buChar char="–"/>
            </a:pPr>
            <a:r>
              <a:rPr lang="en-US" dirty="0"/>
              <a:t>Culture</a:t>
            </a:r>
            <a:endParaRPr dirty="0"/>
          </a:p>
          <a:p>
            <a:pPr marL="914400" lvl="1" indent="-381000">
              <a:spcBef>
                <a:spcPts val="0"/>
              </a:spcBef>
              <a:buSzPts val="2400"/>
              <a:buChar char="–"/>
            </a:pPr>
            <a:r>
              <a:rPr lang="en-US" dirty="0"/>
              <a:t>Experience</a:t>
            </a:r>
            <a:endParaRPr dirty="0"/>
          </a:p>
          <a:p>
            <a:pPr marL="914400" lvl="1" indent="-381000">
              <a:spcBef>
                <a:spcPts val="0"/>
              </a:spcBef>
              <a:buSzPts val="2400"/>
              <a:buChar char="–"/>
            </a:pPr>
            <a:r>
              <a:rPr lang="en-US" dirty="0"/>
              <a:t>Level of influence</a:t>
            </a:r>
            <a:endParaRPr dirty="0"/>
          </a:p>
          <a:p>
            <a:pPr marL="914400" lvl="1" indent="-381000">
              <a:spcBef>
                <a:spcPts val="0"/>
              </a:spcBef>
              <a:buSzPts val="2400"/>
              <a:buChar char="–"/>
            </a:pPr>
            <a:r>
              <a:rPr lang="en-US" dirty="0"/>
              <a:t>Location </a:t>
            </a:r>
            <a:r>
              <a:rPr lang="en-US" dirty="0" smtClean="0"/>
              <a:t>And</a:t>
            </a:r>
            <a:r>
              <a:rPr lang="en-US" dirty="0"/>
              <a:t> </a:t>
            </a:r>
            <a:r>
              <a:rPr lang="en-US" dirty="0" smtClean="0"/>
              <a:t>Availability</a:t>
            </a:r>
            <a:r>
              <a:rPr lang="en-US" dirty="0"/>
              <a:t>.</a:t>
            </a:r>
            <a:endParaRPr dirty="0"/>
          </a:p>
          <a:p>
            <a:pPr marL="76200" indent="0">
              <a:spcBef>
                <a:spcPts val="0"/>
              </a:spcBef>
              <a:buSzPts val="2400"/>
              <a:buNone/>
            </a:pPr>
            <a:endParaRPr sz="2400" dirty="0"/>
          </a:p>
        </p:txBody>
      </p:sp>
    </p:spTree>
    <p:extLst>
      <p:ext uri="{BB962C8B-B14F-4D97-AF65-F5344CB8AC3E}">
        <p14:creationId xmlns:p14="http://schemas.microsoft.com/office/powerpoint/2010/main" val="3204521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Attitude</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10093503" cy="1228725"/>
          </a:xfrm>
          <a:prstGeom prst="rect">
            <a:avLst/>
          </a:prstGeom>
        </p:spPr>
      </p:pic>
      <p:pic>
        <p:nvPicPr>
          <p:cNvPr id="5" name="Picture 4"/>
          <p:cNvPicPr>
            <a:picLocks noChangeAspect="1"/>
          </p:cNvPicPr>
          <p:nvPr/>
        </p:nvPicPr>
        <p:blipFill>
          <a:blip r:embed="rId3"/>
          <a:stretch>
            <a:fillRect/>
          </a:stretch>
        </p:blipFill>
        <p:spPr>
          <a:xfrm>
            <a:off x="931148" y="2919413"/>
            <a:ext cx="9907605" cy="2914650"/>
          </a:xfrm>
          <a:prstGeom prst="rect">
            <a:avLst/>
          </a:prstGeom>
        </p:spPr>
      </p:pic>
    </p:spTree>
    <p:extLst>
      <p:ext uri="{BB962C8B-B14F-4D97-AF65-F5344CB8AC3E}">
        <p14:creationId xmlns:p14="http://schemas.microsoft.com/office/powerpoint/2010/main" val="1627592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Requirements Management Planning Success Factors</a:t>
            </a:r>
            <a:endParaRPr sz="3600" dirty="0"/>
          </a:p>
        </p:txBody>
      </p:sp>
      <p:sp>
        <p:nvSpPr>
          <p:cNvPr id="97" name="Google Shape;97;p15"/>
          <p:cNvSpPr txBox="1">
            <a:spLocks noGrp="1"/>
          </p:cNvSpPr>
          <p:nvPr>
            <p:ph type="body" idx="1"/>
          </p:nvPr>
        </p:nvSpPr>
        <p:spPr>
          <a:xfrm>
            <a:off x="1981200" y="1608438"/>
            <a:ext cx="8229600" cy="4526100"/>
          </a:xfrm>
          <a:prstGeom prst="rect">
            <a:avLst/>
          </a:prstGeom>
          <a:noFill/>
          <a:ln>
            <a:noFill/>
          </a:ln>
        </p:spPr>
        <p:txBody>
          <a:bodyPr spcFirstLastPara="1" vert="horz" wrap="square" lIns="91425" tIns="45700" rIns="91425" bIns="45700" rtlCol="0" anchor="t" anchorCtr="0">
            <a:noAutofit/>
          </a:bodyPr>
          <a:lstStyle/>
          <a:p>
            <a:pPr marL="457200" indent="-381000">
              <a:spcBef>
                <a:spcPts val="592"/>
              </a:spcBef>
              <a:buSzPts val="2400"/>
            </a:pPr>
            <a:r>
              <a:rPr lang="en-US" sz="2400" dirty="0"/>
              <a:t>The success factors which are considered vital to maximize the effectiveness of the requirements planning process and increase the likelihood of project success.</a:t>
            </a:r>
            <a:endParaRPr sz="2400" dirty="0"/>
          </a:p>
          <a:p>
            <a:pPr marL="914400" lvl="1" indent="-381000">
              <a:spcBef>
                <a:spcPts val="0"/>
              </a:spcBef>
              <a:buSzPts val="2400"/>
              <a:buChar char="–"/>
            </a:pPr>
            <a:r>
              <a:rPr lang="en-US" dirty="0"/>
              <a:t>1. Organizational Commitment</a:t>
            </a:r>
            <a:endParaRPr dirty="0"/>
          </a:p>
          <a:p>
            <a:pPr marL="914400" lvl="1" indent="-381000">
              <a:spcBef>
                <a:spcPts val="0"/>
              </a:spcBef>
              <a:buSzPts val="2400"/>
              <a:buChar char="–"/>
            </a:pPr>
            <a:r>
              <a:rPr lang="en-US" dirty="0"/>
              <a:t>2. Recognizing the Value of Requirements Management Planning</a:t>
            </a:r>
            <a:endParaRPr dirty="0"/>
          </a:p>
          <a:p>
            <a:pPr marL="914400" lvl="1" indent="-381000">
              <a:spcBef>
                <a:spcPts val="0"/>
              </a:spcBef>
              <a:buSzPts val="2400"/>
              <a:buChar char="–"/>
            </a:pPr>
            <a:r>
              <a:rPr lang="en-US" dirty="0"/>
              <a:t>3. Stakeholder Engagement and Collaboration</a:t>
            </a:r>
            <a:endParaRPr dirty="0"/>
          </a:p>
          <a:p>
            <a:pPr marL="914400" lvl="1" indent="-381000">
              <a:spcBef>
                <a:spcPts val="0"/>
              </a:spcBef>
              <a:buSzPts val="2400"/>
              <a:buChar char="–"/>
            </a:pPr>
            <a:r>
              <a:rPr lang="en-US" dirty="0"/>
              <a:t>4. Integration with Project Management Activities</a:t>
            </a:r>
            <a:endParaRPr dirty="0"/>
          </a:p>
        </p:txBody>
      </p:sp>
    </p:spTree>
    <p:extLst>
      <p:ext uri="{BB962C8B-B14F-4D97-AF65-F5344CB8AC3E}">
        <p14:creationId xmlns:p14="http://schemas.microsoft.com/office/powerpoint/2010/main" val="2957585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57423" y="1940211"/>
            <a:ext cx="9105900" cy="3943350"/>
          </a:xfrm>
          <a:prstGeom prst="rect">
            <a:avLst/>
          </a:prstGeom>
        </p:spPr>
      </p:pic>
    </p:spTree>
    <p:extLst>
      <p:ext uri="{BB962C8B-B14F-4D97-AF65-F5344CB8AC3E}">
        <p14:creationId xmlns:p14="http://schemas.microsoft.com/office/powerpoint/2010/main" val="860421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550"/>
            <a:ext cx="10515600" cy="1325563"/>
          </a:xfrm>
        </p:spPr>
        <p:txBody>
          <a:bodyPr/>
          <a:lstStyle/>
          <a:p>
            <a:r>
              <a:rPr lang="en-US" dirty="0" smtClean="0"/>
              <a:t>Culture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59686" y="1027906"/>
            <a:ext cx="10261743" cy="4552950"/>
          </a:xfrm>
          <a:prstGeom prst="rect">
            <a:avLst/>
          </a:prstGeom>
        </p:spPr>
      </p:pic>
    </p:spTree>
    <p:extLst>
      <p:ext uri="{BB962C8B-B14F-4D97-AF65-F5344CB8AC3E}">
        <p14:creationId xmlns:p14="http://schemas.microsoft.com/office/powerpoint/2010/main" val="3478537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Experience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91708" y="2232755"/>
            <a:ext cx="9979043" cy="3152775"/>
          </a:xfrm>
          <a:prstGeom prst="rect">
            <a:avLst/>
          </a:prstGeom>
        </p:spPr>
      </p:pic>
    </p:spTree>
    <p:extLst>
      <p:ext uri="{BB962C8B-B14F-4D97-AF65-F5344CB8AC3E}">
        <p14:creationId xmlns:p14="http://schemas.microsoft.com/office/powerpoint/2010/main" val="2000401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pic>
        <p:nvPicPr>
          <p:cNvPr id="4" name="Picture 3"/>
          <p:cNvPicPr>
            <a:picLocks noChangeAspect="1"/>
          </p:cNvPicPr>
          <p:nvPr/>
        </p:nvPicPr>
        <p:blipFill rotWithShape="1">
          <a:blip r:embed="rId2"/>
          <a:srcRect t="8063"/>
          <a:stretch/>
        </p:blipFill>
        <p:spPr>
          <a:xfrm>
            <a:off x="1074506" y="1984901"/>
            <a:ext cx="8991600" cy="1885308"/>
          </a:xfrm>
          <a:prstGeom prst="rect">
            <a:avLst/>
          </a:prstGeom>
        </p:spPr>
      </p:pic>
    </p:spTree>
    <p:extLst>
      <p:ext uri="{BB962C8B-B14F-4D97-AF65-F5344CB8AC3E}">
        <p14:creationId xmlns:p14="http://schemas.microsoft.com/office/powerpoint/2010/main" val="2282394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of Influence </a:t>
            </a:r>
            <a:endParaRPr lang="en-US" dirty="0"/>
          </a:p>
        </p:txBody>
      </p:sp>
      <p:pic>
        <p:nvPicPr>
          <p:cNvPr id="4" name="Content Placeholder 3"/>
          <p:cNvPicPr>
            <a:picLocks noGrp="1" noChangeAspect="1"/>
          </p:cNvPicPr>
          <p:nvPr>
            <p:ph idx="1"/>
          </p:nvPr>
        </p:nvPicPr>
        <p:blipFill>
          <a:blip r:embed="rId2"/>
          <a:stretch>
            <a:fillRect/>
          </a:stretch>
        </p:blipFill>
        <p:spPr>
          <a:xfrm>
            <a:off x="967215" y="2133803"/>
            <a:ext cx="10498744" cy="2543175"/>
          </a:xfrm>
          <a:prstGeom prst="rect">
            <a:avLst/>
          </a:prstGeom>
        </p:spPr>
      </p:pic>
    </p:spTree>
    <p:extLst>
      <p:ext uri="{BB962C8B-B14F-4D97-AF65-F5344CB8AC3E}">
        <p14:creationId xmlns:p14="http://schemas.microsoft.com/office/powerpoint/2010/main" val="2645169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&amp; Availability</a:t>
            </a:r>
            <a:endParaRPr lang="en-US" dirty="0"/>
          </a:p>
        </p:txBody>
      </p:sp>
      <p:pic>
        <p:nvPicPr>
          <p:cNvPr id="4" name="Content Placeholder 3"/>
          <p:cNvPicPr>
            <a:picLocks noGrp="1" noChangeAspect="1"/>
          </p:cNvPicPr>
          <p:nvPr>
            <p:ph idx="1"/>
          </p:nvPr>
        </p:nvPicPr>
        <p:blipFill>
          <a:blip r:embed="rId2"/>
          <a:stretch>
            <a:fillRect/>
          </a:stretch>
        </p:blipFill>
        <p:spPr>
          <a:xfrm>
            <a:off x="663540" y="2054832"/>
            <a:ext cx="9744075" cy="1901566"/>
          </a:xfrm>
          <a:prstGeom prst="rect">
            <a:avLst/>
          </a:prstGeom>
        </p:spPr>
      </p:pic>
    </p:spTree>
    <p:extLst>
      <p:ext uri="{BB962C8B-B14F-4D97-AF65-F5344CB8AC3E}">
        <p14:creationId xmlns:p14="http://schemas.microsoft.com/office/powerpoint/2010/main" val="1175141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47466"/>
            <a:ext cx="10515600" cy="4107656"/>
          </a:xfrm>
        </p:spPr>
      </p:pic>
    </p:spTree>
    <p:extLst>
      <p:ext uri="{BB962C8B-B14F-4D97-AF65-F5344CB8AC3E}">
        <p14:creationId xmlns:p14="http://schemas.microsoft.com/office/powerpoint/2010/main" val="490380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 Matrix</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50128" t="27999" r="17180" b="9231"/>
          <a:stretch/>
        </p:blipFill>
        <p:spPr>
          <a:xfrm>
            <a:off x="1547181" y="1421704"/>
            <a:ext cx="7997511" cy="5159180"/>
          </a:xfrm>
          <a:prstGeom prst="rect">
            <a:avLst/>
          </a:prstGeom>
        </p:spPr>
      </p:pic>
    </p:spTree>
    <p:extLst>
      <p:ext uri="{BB962C8B-B14F-4D97-AF65-F5344CB8AC3E}">
        <p14:creationId xmlns:p14="http://schemas.microsoft.com/office/powerpoint/2010/main" val="40968417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Group and Characterize Stakeholders</a:t>
            </a:r>
            <a:endParaRPr sz="3600" dirty="0"/>
          </a:p>
        </p:txBody>
      </p:sp>
      <p:sp>
        <p:nvSpPr>
          <p:cNvPr id="175" name="Google Shape;175;p28"/>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457200" indent="-381000">
              <a:spcBef>
                <a:spcPts val="592"/>
              </a:spcBef>
              <a:buSzPts val="2400"/>
            </a:pPr>
            <a:r>
              <a:rPr lang="en-US" sz="2400" dirty="0"/>
              <a:t>Once characteristics are understood, stakeholders can be grouped.</a:t>
            </a:r>
          </a:p>
          <a:p>
            <a:pPr marL="457200" indent="-381000">
              <a:spcBef>
                <a:spcPts val="592"/>
              </a:spcBef>
              <a:buSzPts val="2400"/>
            </a:pPr>
            <a:endParaRPr sz="2400" dirty="0"/>
          </a:p>
          <a:p>
            <a:pPr marL="457200" indent="-381000">
              <a:spcBef>
                <a:spcPts val="0"/>
              </a:spcBef>
              <a:buSzPts val="2400"/>
            </a:pPr>
            <a:r>
              <a:rPr lang="en-US" sz="2400" dirty="0"/>
              <a:t>Groupings can be structured by similar interests, common needs, level of importance, etc., but are used to help identify unique groups for eliciting requirements.</a:t>
            </a:r>
          </a:p>
          <a:p>
            <a:pPr marL="457200" indent="-381000">
              <a:spcBef>
                <a:spcPts val="0"/>
              </a:spcBef>
              <a:buSzPts val="2400"/>
            </a:pPr>
            <a:endParaRPr sz="2400" dirty="0"/>
          </a:p>
          <a:p>
            <a:pPr marL="457200" indent="-381000">
              <a:spcBef>
                <a:spcPts val="0"/>
              </a:spcBef>
              <a:buSzPts val="2400"/>
            </a:pPr>
            <a:r>
              <a:rPr lang="en-US" sz="2400" dirty="0"/>
              <a:t>It is important to make sure that there are clear roles, responsibilities, and accountabilities; therefore, a single primary contact should be identified for each task.</a:t>
            </a:r>
            <a:endParaRPr sz="2400" dirty="0"/>
          </a:p>
        </p:txBody>
      </p:sp>
    </p:spTree>
    <p:extLst>
      <p:ext uri="{BB962C8B-B14F-4D97-AF65-F5344CB8AC3E}">
        <p14:creationId xmlns:p14="http://schemas.microsoft.com/office/powerpoint/2010/main" val="1067849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Group and Characterize Stakeholders</a:t>
            </a:r>
            <a:endParaRPr sz="3600" dirty="0"/>
          </a:p>
        </p:txBody>
      </p:sp>
      <p:sp>
        <p:nvSpPr>
          <p:cNvPr id="181" name="Google Shape;181;p29"/>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457200" indent="-381000">
              <a:spcBef>
                <a:spcPts val="592"/>
              </a:spcBef>
              <a:buSzPts val="2400"/>
            </a:pPr>
            <a:r>
              <a:rPr lang="en-US" sz="2400" dirty="0"/>
              <a:t>A commonly used approach to organizing these assignments, known as either RACI or ACRI, characterizes and groups stakeholders into one or more of four categories:</a:t>
            </a:r>
          </a:p>
          <a:p>
            <a:pPr marL="457200" indent="-381000">
              <a:spcBef>
                <a:spcPts val="592"/>
              </a:spcBef>
              <a:buSzPts val="2400"/>
            </a:pPr>
            <a:endParaRPr sz="2400" dirty="0"/>
          </a:p>
          <a:p>
            <a:pPr marL="914400" lvl="1" indent="-381000">
              <a:spcBef>
                <a:spcPts val="0"/>
              </a:spcBef>
              <a:buSzPts val="2400"/>
              <a:buChar char="–"/>
            </a:pPr>
            <a:r>
              <a:rPr lang="en-US" b="1" dirty="0"/>
              <a:t>Responsible:</a:t>
            </a:r>
            <a:r>
              <a:rPr lang="en-US" dirty="0"/>
              <a:t> Person(s) performing the work.</a:t>
            </a:r>
            <a:endParaRPr dirty="0"/>
          </a:p>
          <a:p>
            <a:pPr marL="914400" lvl="1" indent="-381000">
              <a:spcBef>
                <a:spcPts val="0"/>
              </a:spcBef>
              <a:buSzPts val="2400"/>
              <a:buChar char="–"/>
            </a:pPr>
            <a:r>
              <a:rPr lang="en-US" b="1" dirty="0"/>
              <a:t>Accountable:</a:t>
            </a:r>
            <a:r>
              <a:rPr lang="en-US" dirty="0"/>
              <a:t> Person(s) approving the work or assigning a delegate to approve for them.</a:t>
            </a:r>
            <a:endParaRPr dirty="0"/>
          </a:p>
          <a:p>
            <a:pPr marL="914400" lvl="1" indent="-381000">
              <a:spcBef>
                <a:spcPts val="0"/>
              </a:spcBef>
              <a:buSzPts val="2400"/>
              <a:buChar char="–"/>
            </a:pPr>
            <a:r>
              <a:rPr lang="en-US" b="1" dirty="0"/>
              <a:t>Consulted:</a:t>
            </a:r>
            <a:r>
              <a:rPr lang="en-US" dirty="0"/>
              <a:t> Person or group (often subject matter experts) to be consulted for input.</a:t>
            </a:r>
            <a:endParaRPr dirty="0"/>
          </a:p>
          <a:p>
            <a:pPr marL="914400" lvl="1" indent="-381000">
              <a:spcBef>
                <a:spcPts val="0"/>
              </a:spcBef>
              <a:buSzPts val="2400"/>
              <a:buChar char="–"/>
            </a:pPr>
            <a:r>
              <a:rPr lang="en-US" b="1" dirty="0"/>
              <a:t>Informed:</a:t>
            </a:r>
            <a:r>
              <a:rPr lang="en-US" dirty="0"/>
              <a:t> Person or group to be apprised of progress.</a:t>
            </a:r>
            <a:endParaRPr dirty="0"/>
          </a:p>
        </p:txBody>
      </p:sp>
    </p:spTree>
    <p:extLst>
      <p:ext uri="{BB962C8B-B14F-4D97-AF65-F5344CB8AC3E}">
        <p14:creationId xmlns:p14="http://schemas.microsoft.com/office/powerpoint/2010/main" val="3538039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Stakeholder Engagement and Collaboration</a:t>
            </a:r>
            <a:endParaRPr sz="3600" dirty="0"/>
          </a:p>
        </p:txBody>
      </p:sp>
      <p:sp>
        <p:nvSpPr>
          <p:cNvPr id="115" name="Google Shape;115;p18"/>
          <p:cNvSpPr txBox="1">
            <a:spLocks noGrp="1"/>
          </p:cNvSpPr>
          <p:nvPr>
            <p:ph type="body" idx="1"/>
          </p:nvPr>
        </p:nvSpPr>
        <p:spPr>
          <a:xfrm>
            <a:off x="1981199" y="1556657"/>
            <a:ext cx="8460377" cy="4526100"/>
          </a:xfrm>
          <a:prstGeom prst="rect">
            <a:avLst/>
          </a:prstGeom>
          <a:noFill/>
          <a:ln>
            <a:noFill/>
          </a:ln>
        </p:spPr>
        <p:txBody>
          <a:bodyPr spcFirstLastPara="1" vert="horz" wrap="square" lIns="91425" tIns="45700" rIns="91425" bIns="45700" rtlCol="0" anchor="t" anchorCtr="0">
            <a:noAutofit/>
          </a:bodyPr>
          <a:lstStyle/>
          <a:p>
            <a:pPr marL="457200" indent="-381000">
              <a:spcBef>
                <a:spcPts val="592"/>
              </a:spcBef>
              <a:buSzPts val="2400"/>
            </a:pPr>
            <a:r>
              <a:rPr lang="en-US" sz="2400" dirty="0"/>
              <a:t>Stakeholders should be engaged early and often throughout the life cycle.</a:t>
            </a:r>
            <a:endParaRPr sz="2400" dirty="0"/>
          </a:p>
          <a:p>
            <a:pPr marL="457200" indent="-381000">
              <a:spcBef>
                <a:spcPts val="0"/>
              </a:spcBef>
              <a:buSzPts val="2400"/>
            </a:pPr>
            <a:r>
              <a:rPr lang="en-US" sz="2400" dirty="0"/>
              <a:t>Stakeholder analysis is often conducted during the planning domain so the project team can understand the stakeholder impacts and influences on the requirements process as early as possible</a:t>
            </a:r>
          </a:p>
          <a:p>
            <a:pPr marL="457200" indent="-381000">
              <a:spcBef>
                <a:spcPts val="592"/>
              </a:spcBef>
              <a:buSzPts val="2400"/>
            </a:pPr>
            <a:r>
              <a:rPr lang="en-US" sz="2400" dirty="0"/>
              <a:t>This analysis is performed iteratively and is revisited throughout the project as new stakeholders are discovered or existing stakeholders are determined to no longer be impacted by the proposed solution.</a:t>
            </a:r>
          </a:p>
          <a:p>
            <a:pPr marL="457200" indent="-381000">
              <a:spcBef>
                <a:spcPts val="0"/>
              </a:spcBef>
              <a:buSzPts val="2400"/>
            </a:pPr>
            <a:r>
              <a:rPr lang="en-US" sz="2400" dirty="0"/>
              <a:t>Lack of stakeholder analysis and engagement may lead to incomplete, incorrect, or missed requirements.</a:t>
            </a:r>
          </a:p>
          <a:p>
            <a:pPr marL="457200" indent="-381000">
              <a:spcBef>
                <a:spcPts val="0"/>
              </a:spcBef>
              <a:buSzPts val="2400"/>
            </a:pPr>
            <a:endParaRPr sz="2400" dirty="0"/>
          </a:p>
        </p:txBody>
      </p:sp>
    </p:spTree>
    <p:extLst>
      <p:ext uri="{BB962C8B-B14F-4D97-AF65-F5344CB8AC3E}">
        <p14:creationId xmlns:p14="http://schemas.microsoft.com/office/powerpoint/2010/main" val="19432664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Group and Characterize Stakeholders</a:t>
            </a:r>
            <a:endParaRPr sz="3600" dirty="0"/>
          </a:p>
        </p:txBody>
      </p:sp>
      <p:sp>
        <p:nvSpPr>
          <p:cNvPr id="187" name="Google Shape;187;p30"/>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457200" indent="-381000">
              <a:spcBef>
                <a:spcPts val="592"/>
              </a:spcBef>
              <a:buSzPts val="2400"/>
            </a:pPr>
            <a:r>
              <a:rPr lang="en-US" sz="2400" dirty="0"/>
              <a:t>Some expansions are </a:t>
            </a:r>
            <a:r>
              <a:rPr lang="en-US" sz="2400" b="1" dirty="0"/>
              <a:t>RASIC</a:t>
            </a:r>
            <a:r>
              <a:rPr lang="en-US" sz="2400" dirty="0"/>
              <a:t> or </a:t>
            </a:r>
            <a:r>
              <a:rPr lang="en-US" sz="2400" b="1" dirty="0"/>
              <a:t>CAIRO</a:t>
            </a:r>
            <a:r>
              <a:rPr lang="en-US" sz="2400" dirty="0"/>
              <a:t>:</a:t>
            </a:r>
          </a:p>
          <a:p>
            <a:pPr marL="457200" indent="-381000">
              <a:spcBef>
                <a:spcPts val="592"/>
              </a:spcBef>
              <a:buSzPts val="2400"/>
            </a:pPr>
            <a:endParaRPr sz="2400" dirty="0"/>
          </a:p>
          <a:p>
            <a:pPr marL="914400" lvl="1" indent="-381000">
              <a:spcBef>
                <a:spcPts val="0"/>
              </a:spcBef>
              <a:buSzPts val="2400"/>
              <a:buChar char="–"/>
            </a:pPr>
            <a:r>
              <a:rPr lang="en-US" b="1" dirty="0"/>
              <a:t>Support:</a:t>
            </a:r>
            <a:r>
              <a:rPr lang="en-US" dirty="0"/>
              <a:t> Person(s) who will support Responsible.</a:t>
            </a:r>
            <a:endParaRPr dirty="0"/>
          </a:p>
          <a:p>
            <a:pPr marL="914400" lvl="1" indent="-381000">
              <a:spcBef>
                <a:spcPts val="0"/>
              </a:spcBef>
              <a:buSzPts val="2400"/>
              <a:buChar char="–"/>
            </a:pPr>
            <a:r>
              <a:rPr lang="en-US" b="1" dirty="0"/>
              <a:t>Omitted:</a:t>
            </a:r>
            <a:r>
              <a:rPr lang="en-US" dirty="0"/>
              <a:t> Person(s) who are not part of the task</a:t>
            </a:r>
            <a:endParaRPr dirty="0"/>
          </a:p>
        </p:txBody>
      </p:sp>
    </p:spTree>
    <p:extLst>
      <p:ext uri="{BB962C8B-B14F-4D97-AF65-F5344CB8AC3E}">
        <p14:creationId xmlns:p14="http://schemas.microsoft.com/office/powerpoint/2010/main" val="2831228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Group and Characterize Stakeholders</a:t>
            </a:r>
            <a:endParaRPr sz="3600" dirty="0"/>
          </a:p>
        </p:txBody>
      </p:sp>
      <p:pic>
        <p:nvPicPr>
          <p:cNvPr id="193" name="Google Shape;193;p31"/>
          <p:cNvPicPr preferRelativeResize="0"/>
          <p:nvPr/>
        </p:nvPicPr>
        <p:blipFill>
          <a:blip r:embed="rId3">
            <a:alphaModFix/>
          </a:blip>
          <a:stretch>
            <a:fillRect/>
          </a:stretch>
        </p:blipFill>
        <p:spPr>
          <a:xfrm>
            <a:off x="1981200" y="1417638"/>
            <a:ext cx="8116851" cy="5004950"/>
          </a:xfrm>
          <a:prstGeom prst="rect">
            <a:avLst/>
          </a:prstGeom>
          <a:noFill/>
          <a:ln>
            <a:noFill/>
          </a:ln>
        </p:spPr>
      </p:pic>
    </p:spTree>
    <p:extLst>
      <p:ext uri="{BB962C8B-B14F-4D97-AF65-F5344CB8AC3E}">
        <p14:creationId xmlns:p14="http://schemas.microsoft.com/office/powerpoint/2010/main" val="5338914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Group and Characterize Stakeholders</a:t>
            </a:r>
            <a:endParaRPr sz="3600" dirty="0"/>
          </a:p>
        </p:txBody>
      </p:sp>
      <p:pic>
        <p:nvPicPr>
          <p:cNvPr id="199" name="Google Shape;199;p32"/>
          <p:cNvPicPr preferRelativeResize="0"/>
          <p:nvPr/>
        </p:nvPicPr>
        <p:blipFill>
          <a:blip r:embed="rId3">
            <a:alphaModFix/>
          </a:blip>
          <a:stretch>
            <a:fillRect/>
          </a:stretch>
        </p:blipFill>
        <p:spPr>
          <a:xfrm>
            <a:off x="1173060" y="1121558"/>
            <a:ext cx="9845880" cy="5287950"/>
          </a:xfrm>
          <a:prstGeom prst="rect">
            <a:avLst/>
          </a:prstGeom>
          <a:noFill/>
          <a:ln>
            <a:noFill/>
          </a:ln>
        </p:spPr>
      </p:pic>
    </p:spTree>
    <p:extLst>
      <p:ext uri="{BB962C8B-B14F-4D97-AF65-F5344CB8AC3E}">
        <p14:creationId xmlns:p14="http://schemas.microsoft.com/office/powerpoint/2010/main" val="26516548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Group and Characterize Stakeholders</a:t>
            </a:r>
            <a:endParaRPr sz="3600" dirty="0"/>
          </a:p>
        </p:txBody>
      </p:sp>
      <p:pic>
        <p:nvPicPr>
          <p:cNvPr id="205" name="Google Shape;205;p33"/>
          <p:cNvPicPr preferRelativeResize="0"/>
          <p:nvPr/>
        </p:nvPicPr>
        <p:blipFill>
          <a:blip r:embed="rId3">
            <a:alphaModFix/>
          </a:blip>
          <a:stretch>
            <a:fillRect/>
          </a:stretch>
        </p:blipFill>
        <p:spPr>
          <a:xfrm>
            <a:off x="2819400" y="1417650"/>
            <a:ext cx="6564100" cy="5259950"/>
          </a:xfrm>
          <a:prstGeom prst="rect">
            <a:avLst/>
          </a:prstGeom>
          <a:noFill/>
          <a:ln>
            <a:noFill/>
          </a:ln>
        </p:spPr>
      </p:pic>
    </p:spTree>
    <p:extLst>
      <p:ext uri="{BB962C8B-B14F-4D97-AF65-F5344CB8AC3E}">
        <p14:creationId xmlns:p14="http://schemas.microsoft.com/office/powerpoint/2010/main" val="15300429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Group and Characterize Stakeholders</a:t>
            </a:r>
            <a:endParaRPr sz="3600" dirty="0"/>
          </a:p>
        </p:txBody>
      </p:sp>
      <p:sp>
        <p:nvSpPr>
          <p:cNvPr id="211" name="Google Shape;211;p34"/>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457200" indent="-381000">
              <a:spcBef>
                <a:spcPts val="592"/>
              </a:spcBef>
              <a:buSzPts val="2400"/>
            </a:pPr>
            <a:r>
              <a:rPr lang="en-US" sz="2400" dirty="0"/>
              <a:t>Once the stakeholder register is reviewed and approved, the information collected in this step can be later documented in the requirements management plan.</a:t>
            </a:r>
          </a:p>
          <a:p>
            <a:pPr marL="457200" indent="-381000">
              <a:spcBef>
                <a:spcPts val="592"/>
              </a:spcBef>
              <a:buSzPts val="2400"/>
            </a:pPr>
            <a:endParaRPr sz="2400" dirty="0"/>
          </a:p>
          <a:p>
            <a:pPr marL="457200" indent="-381000">
              <a:spcBef>
                <a:spcPts val="0"/>
              </a:spcBef>
              <a:buSzPts val="2400"/>
            </a:pPr>
            <a:r>
              <a:rPr lang="en-US" sz="2400" dirty="0"/>
              <a:t>As stakeholders change over the course of the project, the register is updated to reflect the current stakeholders.</a:t>
            </a:r>
            <a:endParaRPr sz="2400" dirty="0"/>
          </a:p>
        </p:txBody>
      </p:sp>
    </p:spTree>
    <p:extLst>
      <p:ext uri="{BB962C8B-B14F-4D97-AF65-F5344CB8AC3E}">
        <p14:creationId xmlns:p14="http://schemas.microsoft.com/office/powerpoint/2010/main" val="13740654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Viewpoints</a:t>
            </a:r>
          </a:p>
        </p:txBody>
      </p:sp>
      <p:pic>
        <p:nvPicPr>
          <p:cNvPr id="4" name="Content Placeholder 3"/>
          <p:cNvPicPr>
            <a:picLocks noGrp="1" noChangeAspect="1"/>
          </p:cNvPicPr>
          <p:nvPr>
            <p:ph idx="1"/>
          </p:nvPr>
        </p:nvPicPr>
        <p:blipFill rotWithShape="1">
          <a:blip r:embed="rId2"/>
          <a:srcRect l="60808" t="51076" r="17576" b="24627"/>
          <a:stretch/>
        </p:blipFill>
        <p:spPr>
          <a:xfrm>
            <a:off x="2219324" y="1690688"/>
            <a:ext cx="6324601" cy="4443229"/>
          </a:xfrm>
          <a:prstGeom prst="rect">
            <a:avLst/>
          </a:prstGeom>
        </p:spPr>
      </p:pic>
    </p:spTree>
    <p:extLst>
      <p:ext uri="{BB962C8B-B14F-4D97-AF65-F5344CB8AC3E}">
        <p14:creationId xmlns:p14="http://schemas.microsoft.com/office/powerpoint/2010/main" val="2880889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Managing Stakeholders</a:t>
            </a:r>
          </a:p>
        </p:txBody>
      </p:sp>
      <p:sp>
        <p:nvSpPr>
          <p:cNvPr id="3" name="Content Placeholder 2"/>
          <p:cNvSpPr>
            <a:spLocks noGrp="1"/>
          </p:cNvSpPr>
          <p:nvPr>
            <p:ph idx="1"/>
          </p:nvPr>
        </p:nvSpPr>
        <p:spPr/>
        <p:txBody>
          <a:bodyPr>
            <a:normAutofit fontScale="85000" lnSpcReduction="20000"/>
          </a:bodyPr>
          <a:lstStyle/>
          <a:p>
            <a:r>
              <a:rPr lang="en-US" dirty="0"/>
              <a:t>The most important factor in stakeholder management is communication.</a:t>
            </a:r>
          </a:p>
          <a:p>
            <a:r>
              <a:rPr lang="en-US" dirty="0"/>
              <a:t>The challenge is to establish a stakeholder management strategy that addresses the stakeholders' information needs: who, what, how, when and why. </a:t>
            </a:r>
          </a:p>
          <a:p>
            <a:r>
              <a:rPr lang="en-US" dirty="0"/>
              <a:t>In order not to overwhelm the stakeholder with information, concise communication is preferable, and for successful communication it is crucial to encourage feedback. </a:t>
            </a:r>
          </a:p>
          <a:p>
            <a:r>
              <a:rPr lang="en-US" dirty="0"/>
              <a:t>There are a number of different communication means that might be suitable, for example consider workshops, interviews, phone calls, web, etc. </a:t>
            </a:r>
          </a:p>
          <a:p>
            <a:r>
              <a:rPr lang="en-US" dirty="0"/>
              <a:t>A blend of what works best depends on the project settings but it has to be ensured that communication is two-way. </a:t>
            </a:r>
          </a:p>
          <a:p>
            <a:r>
              <a:rPr lang="en-US" dirty="0"/>
              <a:t>Once communication is well established, the information flow needs to be kept up to date in the stakeholder model or matrix – whichever representation was chosen and works best. </a:t>
            </a:r>
          </a:p>
        </p:txBody>
      </p:sp>
    </p:spTree>
    <p:extLst>
      <p:ext uri="{BB962C8B-B14F-4D97-AF65-F5344CB8AC3E}">
        <p14:creationId xmlns:p14="http://schemas.microsoft.com/office/powerpoint/2010/main" val="1100240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Manage Stakeholder Engagement</a:t>
            </a:r>
            <a:endParaRPr sz="3600" dirty="0"/>
          </a:p>
        </p:txBody>
      </p:sp>
      <p:sp>
        <p:nvSpPr>
          <p:cNvPr id="217" name="Google Shape;217;p35"/>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457200" indent="-381000">
              <a:spcBef>
                <a:spcPts val="592"/>
              </a:spcBef>
              <a:buSzPts val="2400"/>
            </a:pPr>
            <a:r>
              <a:rPr lang="en-US" sz="2400"/>
              <a:t>Through proactive communication and working directly with stakeholders to meet the project objectives, stakeholders are engaged and managed throughout the requirements life cycle process.</a:t>
            </a:r>
            <a:endParaRPr sz="2400"/>
          </a:p>
          <a:p>
            <a:pPr marL="457200" indent="-381000">
              <a:spcBef>
                <a:spcPts val="0"/>
              </a:spcBef>
              <a:buSzPts val="2400"/>
            </a:pPr>
            <a:r>
              <a:rPr lang="en-US" sz="2400"/>
              <a:t>It is important to:</a:t>
            </a:r>
            <a:endParaRPr sz="2400"/>
          </a:p>
          <a:p>
            <a:pPr marL="914400" lvl="1" indent="-381000">
              <a:spcBef>
                <a:spcPts val="0"/>
              </a:spcBef>
              <a:buSzPts val="2400"/>
              <a:buChar char="–"/>
            </a:pPr>
            <a:r>
              <a:rPr lang="en-US"/>
              <a:t>Understand their needs and expectations</a:t>
            </a:r>
            <a:endParaRPr/>
          </a:p>
          <a:p>
            <a:pPr marL="914400" lvl="1" indent="-381000">
              <a:spcBef>
                <a:spcPts val="0"/>
              </a:spcBef>
              <a:buSzPts val="2400"/>
              <a:buChar char="–"/>
            </a:pPr>
            <a:r>
              <a:rPr lang="en-US"/>
              <a:t>Address issues as they arise And</a:t>
            </a:r>
            <a:endParaRPr/>
          </a:p>
          <a:p>
            <a:pPr marL="914400" lvl="1" indent="-381000">
              <a:spcBef>
                <a:spcPts val="0"/>
              </a:spcBef>
              <a:buSzPts val="2400"/>
              <a:buChar char="–"/>
            </a:pPr>
            <a:r>
              <a:rPr lang="en-US"/>
              <a:t>Foster the appropriate engagement throughout the life cycle in order to:</a:t>
            </a:r>
            <a:endParaRPr/>
          </a:p>
          <a:p>
            <a:pPr marL="1371600" lvl="2" indent="-381000">
              <a:spcBef>
                <a:spcPts val="0"/>
              </a:spcBef>
              <a:buSzPts val="2400"/>
            </a:pPr>
            <a:r>
              <a:rPr lang="en-US" sz="2400"/>
              <a:t>Gain increased support And</a:t>
            </a:r>
            <a:endParaRPr sz="2400"/>
          </a:p>
          <a:p>
            <a:pPr marL="1371600" lvl="2" indent="-381000">
              <a:spcBef>
                <a:spcPts val="0"/>
              </a:spcBef>
              <a:buSzPts val="2400"/>
            </a:pPr>
            <a:r>
              <a:rPr lang="en-US" sz="2400"/>
              <a:t>Reduced resistance</a:t>
            </a:r>
            <a:endParaRPr sz="2400"/>
          </a:p>
          <a:p>
            <a:pPr marL="457200" indent="-381000">
              <a:spcBef>
                <a:spcPts val="0"/>
              </a:spcBef>
              <a:buSzPts val="2400"/>
            </a:pPr>
            <a:r>
              <a:rPr lang="en-US" sz="2400"/>
              <a:t>To significantly increasing the chance to achieve project success.</a:t>
            </a:r>
            <a:endParaRPr sz="2400"/>
          </a:p>
        </p:txBody>
      </p:sp>
    </p:spTree>
    <p:extLst>
      <p:ext uri="{BB962C8B-B14F-4D97-AF65-F5344CB8AC3E}">
        <p14:creationId xmlns:p14="http://schemas.microsoft.com/office/powerpoint/2010/main" val="623644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Manage Stakeholder Engagement</a:t>
            </a:r>
            <a:endParaRPr sz="3600" dirty="0"/>
          </a:p>
        </p:txBody>
      </p:sp>
      <p:pic>
        <p:nvPicPr>
          <p:cNvPr id="223" name="Google Shape;223;p36"/>
          <p:cNvPicPr preferRelativeResize="0"/>
          <p:nvPr/>
        </p:nvPicPr>
        <p:blipFill>
          <a:blip r:embed="rId3">
            <a:alphaModFix/>
          </a:blip>
          <a:stretch>
            <a:fillRect/>
          </a:stretch>
        </p:blipFill>
        <p:spPr>
          <a:xfrm>
            <a:off x="3276600" y="1493852"/>
            <a:ext cx="5775650" cy="5061549"/>
          </a:xfrm>
          <a:prstGeom prst="rect">
            <a:avLst/>
          </a:prstGeom>
          <a:noFill/>
          <a:ln>
            <a:noFill/>
          </a:ln>
        </p:spPr>
      </p:pic>
      <p:sp>
        <p:nvSpPr>
          <p:cNvPr id="2" name="TextBox 1"/>
          <p:cNvSpPr txBox="1"/>
          <p:nvPr/>
        </p:nvSpPr>
        <p:spPr>
          <a:xfrm>
            <a:off x="9144000" y="2158314"/>
            <a:ext cx="2907957" cy="1569660"/>
          </a:xfrm>
          <a:prstGeom prst="rect">
            <a:avLst/>
          </a:prstGeom>
          <a:solidFill>
            <a:schemeClr val="tx1"/>
          </a:solidFill>
        </p:spPr>
        <p:txBody>
          <a:bodyPr wrap="square" rtlCol="0">
            <a:spAutoFit/>
          </a:bodyPr>
          <a:lstStyle/>
          <a:p>
            <a:pPr algn="just"/>
            <a:r>
              <a:rPr lang="en-US" sz="1600" b="1" dirty="0">
                <a:solidFill>
                  <a:schemeClr val="accent2">
                    <a:lumMod val="60000"/>
                    <a:lumOff val="40000"/>
                  </a:schemeClr>
                </a:solidFill>
              </a:rPr>
              <a:t>High power, highly interested people:</a:t>
            </a:r>
            <a:r>
              <a:rPr lang="en-US" sz="1600" dirty="0">
                <a:solidFill>
                  <a:schemeClr val="accent2">
                    <a:lumMod val="60000"/>
                    <a:lumOff val="40000"/>
                  </a:schemeClr>
                </a:solidFill>
              </a:rPr>
              <a:t> </a:t>
            </a:r>
          </a:p>
          <a:p>
            <a:pPr algn="just"/>
            <a:r>
              <a:rPr lang="en-US" sz="1600" dirty="0">
                <a:solidFill>
                  <a:schemeClr val="accent2">
                    <a:lumMod val="60000"/>
                    <a:lumOff val="40000"/>
                  </a:schemeClr>
                </a:solidFill>
              </a:rPr>
              <a:t>Fully engage these people, </a:t>
            </a:r>
          </a:p>
          <a:p>
            <a:pPr algn="just"/>
            <a:r>
              <a:rPr lang="en-US" sz="1600" dirty="0">
                <a:solidFill>
                  <a:schemeClr val="accent2">
                    <a:lumMod val="60000"/>
                    <a:lumOff val="40000"/>
                  </a:schemeClr>
                </a:solidFill>
              </a:rPr>
              <a:t>and make the greatest efforts </a:t>
            </a:r>
          </a:p>
          <a:p>
            <a:pPr algn="just"/>
            <a:r>
              <a:rPr lang="en-US" sz="1600" dirty="0">
                <a:solidFill>
                  <a:schemeClr val="accent2">
                    <a:lumMod val="60000"/>
                    <a:lumOff val="40000"/>
                  </a:schemeClr>
                </a:solidFill>
              </a:rPr>
              <a:t>to satisfy them.</a:t>
            </a:r>
          </a:p>
          <a:p>
            <a:pPr algn="just"/>
            <a:endParaRPr lang="en-US" sz="1600" dirty="0">
              <a:solidFill>
                <a:schemeClr val="accent2">
                  <a:lumMod val="60000"/>
                  <a:lumOff val="40000"/>
                </a:schemeClr>
              </a:solidFill>
            </a:endParaRPr>
          </a:p>
        </p:txBody>
      </p:sp>
      <p:sp>
        <p:nvSpPr>
          <p:cNvPr id="3" name="TextBox 2"/>
          <p:cNvSpPr txBox="1"/>
          <p:nvPr/>
        </p:nvSpPr>
        <p:spPr>
          <a:xfrm>
            <a:off x="374670" y="2158314"/>
            <a:ext cx="3213059" cy="1323439"/>
          </a:xfrm>
          <a:prstGeom prst="rect">
            <a:avLst/>
          </a:prstGeom>
          <a:solidFill>
            <a:schemeClr val="tx1"/>
          </a:solidFill>
        </p:spPr>
        <p:txBody>
          <a:bodyPr wrap="none" rtlCol="0">
            <a:spAutoFit/>
          </a:bodyPr>
          <a:lstStyle/>
          <a:p>
            <a:pPr algn="just"/>
            <a:r>
              <a:rPr lang="en-US" sz="1600" b="1" dirty="0">
                <a:solidFill>
                  <a:schemeClr val="accent4">
                    <a:lumMod val="60000"/>
                    <a:lumOff val="40000"/>
                  </a:schemeClr>
                </a:solidFill>
              </a:rPr>
              <a:t>High power, less interested people:</a:t>
            </a:r>
            <a:r>
              <a:rPr lang="en-US" sz="1600" dirty="0">
                <a:solidFill>
                  <a:schemeClr val="accent4">
                    <a:lumMod val="60000"/>
                    <a:lumOff val="40000"/>
                  </a:schemeClr>
                </a:solidFill>
              </a:rPr>
              <a:t> </a:t>
            </a:r>
          </a:p>
          <a:p>
            <a:pPr algn="just"/>
            <a:r>
              <a:rPr lang="en-US" sz="1600" dirty="0">
                <a:solidFill>
                  <a:schemeClr val="accent4">
                    <a:lumMod val="60000"/>
                    <a:lumOff val="40000"/>
                  </a:schemeClr>
                </a:solidFill>
              </a:rPr>
              <a:t>Keep these stakeholders satisfied, </a:t>
            </a:r>
          </a:p>
          <a:p>
            <a:pPr algn="just"/>
            <a:r>
              <a:rPr lang="en-US" sz="1600" dirty="0">
                <a:solidFill>
                  <a:schemeClr val="accent4">
                    <a:lumMod val="60000"/>
                    <a:lumOff val="40000"/>
                  </a:schemeClr>
                </a:solidFill>
              </a:rPr>
              <a:t>but not so much that they become </a:t>
            </a:r>
          </a:p>
          <a:p>
            <a:pPr algn="just"/>
            <a:r>
              <a:rPr lang="en-US" sz="1600" dirty="0">
                <a:solidFill>
                  <a:schemeClr val="accent4">
                    <a:lumMod val="60000"/>
                    <a:lumOff val="40000"/>
                  </a:schemeClr>
                </a:solidFill>
              </a:rPr>
              <a:t>bored with your message.</a:t>
            </a:r>
          </a:p>
          <a:p>
            <a:pPr algn="just"/>
            <a:endParaRPr lang="en-US" sz="1600" dirty="0">
              <a:solidFill>
                <a:schemeClr val="accent4">
                  <a:lumMod val="60000"/>
                  <a:lumOff val="40000"/>
                </a:schemeClr>
              </a:solidFill>
            </a:endParaRPr>
          </a:p>
        </p:txBody>
      </p:sp>
      <p:sp>
        <p:nvSpPr>
          <p:cNvPr id="4" name="TextBox 3"/>
          <p:cNvSpPr txBox="1"/>
          <p:nvPr/>
        </p:nvSpPr>
        <p:spPr>
          <a:xfrm>
            <a:off x="9144000" y="3887654"/>
            <a:ext cx="2907957" cy="2062103"/>
          </a:xfrm>
          <a:prstGeom prst="rect">
            <a:avLst/>
          </a:prstGeom>
          <a:solidFill>
            <a:schemeClr val="tx1"/>
          </a:solidFill>
        </p:spPr>
        <p:txBody>
          <a:bodyPr wrap="square" rtlCol="0">
            <a:spAutoFit/>
          </a:bodyPr>
          <a:lstStyle/>
          <a:p>
            <a:pPr algn="just"/>
            <a:r>
              <a:rPr lang="en-US" sz="1600" b="1" dirty="0">
                <a:solidFill>
                  <a:schemeClr val="accent4">
                    <a:lumMod val="20000"/>
                    <a:lumOff val="80000"/>
                  </a:schemeClr>
                </a:solidFill>
              </a:rPr>
              <a:t>Low power, highly interested people:</a:t>
            </a:r>
            <a:r>
              <a:rPr lang="en-US" sz="1600" dirty="0">
                <a:solidFill>
                  <a:schemeClr val="accent4">
                    <a:lumMod val="20000"/>
                    <a:lumOff val="80000"/>
                  </a:schemeClr>
                </a:solidFill>
              </a:rPr>
              <a:t> </a:t>
            </a:r>
          </a:p>
          <a:p>
            <a:pPr algn="just"/>
            <a:r>
              <a:rPr lang="en-US" sz="1600" dirty="0">
                <a:solidFill>
                  <a:schemeClr val="accent4">
                    <a:lumMod val="20000"/>
                    <a:lumOff val="80000"/>
                  </a:schemeClr>
                </a:solidFill>
              </a:rPr>
              <a:t>Adequately inform these people, </a:t>
            </a:r>
          </a:p>
          <a:p>
            <a:pPr algn="just"/>
            <a:r>
              <a:rPr lang="en-US" sz="1600" dirty="0">
                <a:solidFill>
                  <a:schemeClr val="accent4">
                    <a:lumMod val="20000"/>
                    <a:lumOff val="80000"/>
                  </a:schemeClr>
                </a:solidFill>
              </a:rPr>
              <a:t>and talk to them to ensure that no major issues arise. People in this category can often be very helpful with the details of your project in a supportive role.</a:t>
            </a:r>
          </a:p>
        </p:txBody>
      </p:sp>
      <p:sp>
        <p:nvSpPr>
          <p:cNvPr id="5" name="TextBox 4"/>
          <p:cNvSpPr txBox="1"/>
          <p:nvPr/>
        </p:nvSpPr>
        <p:spPr>
          <a:xfrm>
            <a:off x="413527" y="4256985"/>
            <a:ext cx="3174202" cy="1323439"/>
          </a:xfrm>
          <a:prstGeom prst="rect">
            <a:avLst/>
          </a:prstGeom>
          <a:solidFill>
            <a:schemeClr val="tx1"/>
          </a:solidFill>
        </p:spPr>
        <p:txBody>
          <a:bodyPr wrap="none" rtlCol="0">
            <a:spAutoFit/>
          </a:bodyPr>
          <a:lstStyle/>
          <a:p>
            <a:r>
              <a:rPr lang="en-US" sz="1600" b="1" dirty="0">
                <a:solidFill>
                  <a:schemeClr val="accent6">
                    <a:lumMod val="60000"/>
                    <a:lumOff val="40000"/>
                  </a:schemeClr>
                </a:solidFill>
              </a:rPr>
              <a:t>Low power, less interested people:</a:t>
            </a:r>
            <a:r>
              <a:rPr lang="en-US" sz="1600" dirty="0">
                <a:solidFill>
                  <a:schemeClr val="accent6">
                    <a:lumMod val="60000"/>
                    <a:lumOff val="40000"/>
                  </a:schemeClr>
                </a:solidFill>
              </a:rPr>
              <a:t> </a:t>
            </a:r>
          </a:p>
          <a:p>
            <a:r>
              <a:rPr lang="en-US" sz="1600" dirty="0">
                <a:solidFill>
                  <a:schemeClr val="accent6">
                    <a:lumMod val="60000"/>
                    <a:lumOff val="40000"/>
                  </a:schemeClr>
                </a:solidFill>
              </a:rPr>
              <a:t>Again, monitor these people, </a:t>
            </a:r>
          </a:p>
          <a:p>
            <a:r>
              <a:rPr lang="en-US" sz="1600" dirty="0">
                <a:solidFill>
                  <a:schemeClr val="accent6">
                    <a:lumMod val="60000"/>
                    <a:lumOff val="40000"/>
                  </a:schemeClr>
                </a:solidFill>
              </a:rPr>
              <a:t>but don’t bore them with </a:t>
            </a:r>
          </a:p>
          <a:p>
            <a:r>
              <a:rPr lang="en-US" sz="1600" dirty="0">
                <a:solidFill>
                  <a:schemeClr val="accent6">
                    <a:lumMod val="60000"/>
                    <a:lumOff val="40000"/>
                  </a:schemeClr>
                </a:solidFill>
              </a:rPr>
              <a:t>excessive communication.</a:t>
            </a:r>
          </a:p>
          <a:p>
            <a:endParaRPr lang="en-US" sz="1600" dirty="0">
              <a:solidFill>
                <a:schemeClr val="accent6">
                  <a:lumMod val="60000"/>
                  <a:lumOff val="40000"/>
                </a:schemeClr>
              </a:solidFill>
            </a:endParaRPr>
          </a:p>
        </p:txBody>
      </p:sp>
    </p:spTree>
    <p:extLst>
      <p:ext uri="{BB962C8B-B14F-4D97-AF65-F5344CB8AC3E}">
        <p14:creationId xmlns:p14="http://schemas.microsoft.com/office/powerpoint/2010/main" val="1564657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Manage Stakeholder Engagement</a:t>
            </a:r>
            <a:endParaRPr sz="3600" dirty="0"/>
          </a:p>
        </p:txBody>
      </p:sp>
      <p:pic>
        <p:nvPicPr>
          <p:cNvPr id="229" name="Google Shape;229;p37"/>
          <p:cNvPicPr preferRelativeResize="0"/>
          <p:nvPr/>
        </p:nvPicPr>
        <p:blipFill>
          <a:blip r:embed="rId3">
            <a:alphaModFix/>
          </a:blip>
          <a:stretch>
            <a:fillRect/>
          </a:stretch>
        </p:blipFill>
        <p:spPr>
          <a:xfrm>
            <a:off x="3200400" y="1570054"/>
            <a:ext cx="5790574" cy="5129125"/>
          </a:xfrm>
          <a:prstGeom prst="rect">
            <a:avLst/>
          </a:prstGeom>
          <a:noFill/>
          <a:ln>
            <a:noFill/>
          </a:ln>
        </p:spPr>
      </p:pic>
    </p:spTree>
    <p:extLst>
      <p:ext uri="{BB962C8B-B14F-4D97-AF65-F5344CB8AC3E}">
        <p14:creationId xmlns:p14="http://schemas.microsoft.com/office/powerpoint/2010/main" val="2676708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Stakeholders</a:t>
            </a:r>
          </a:p>
        </p:txBody>
      </p:sp>
      <p:sp>
        <p:nvSpPr>
          <p:cNvPr id="3" name="Content Placeholder 2"/>
          <p:cNvSpPr>
            <a:spLocks noGrp="1"/>
          </p:cNvSpPr>
          <p:nvPr>
            <p:ph idx="1"/>
          </p:nvPr>
        </p:nvSpPr>
        <p:spPr/>
        <p:txBody>
          <a:bodyPr/>
          <a:lstStyle/>
          <a:p>
            <a:r>
              <a:rPr lang="en-US" dirty="0"/>
              <a:t>Directly affected by the system</a:t>
            </a:r>
          </a:p>
          <a:p>
            <a:r>
              <a:rPr lang="en-US" dirty="0"/>
              <a:t>Have interest in the system under development</a:t>
            </a:r>
          </a:p>
          <a:p>
            <a:r>
              <a:rPr lang="en-US" dirty="0">
                <a:solidFill>
                  <a:schemeClr val="accent1"/>
                </a:solidFill>
              </a:rPr>
              <a:t>Definition:</a:t>
            </a:r>
          </a:p>
          <a:p>
            <a:pPr lvl="1"/>
            <a:r>
              <a:rPr lang="en-US" dirty="0"/>
              <a:t> A stakeholder is a person or organization who influences a system's requirements or who is impacted by that system. </a:t>
            </a:r>
          </a:p>
          <a:p>
            <a:pPr lvl="1"/>
            <a:endParaRPr lang="en-US" dirty="0"/>
          </a:p>
          <a:p>
            <a:pPr marL="457200" lvl="1" indent="0">
              <a:buNone/>
            </a:pPr>
            <a:r>
              <a:rPr lang="en-US" b="1" dirty="0">
                <a:solidFill>
                  <a:srgbClr val="FF0000"/>
                </a:solidFill>
              </a:rPr>
              <a:t>Addition:</a:t>
            </a:r>
            <a:r>
              <a:rPr lang="en-US" dirty="0"/>
              <a:t> </a:t>
            </a:r>
          </a:p>
          <a:p>
            <a:pPr marL="457200" lvl="1" indent="0">
              <a:buNone/>
            </a:pPr>
            <a:r>
              <a:rPr lang="en-US" dirty="0"/>
              <a:t>Interest in the system does not necessarily mean interest in project success (Example: legislation, staff association)</a:t>
            </a:r>
          </a:p>
        </p:txBody>
      </p:sp>
    </p:spTree>
    <p:extLst>
      <p:ext uri="{BB962C8B-B14F-4D97-AF65-F5344CB8AC3E}">
        <p14:creationId xmlns:p14="http://schemas.microsoft.com/office/powerpoint/2010/main" val="2089477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1100"/>
            </a:pPr>
            <a:r>
              <a:rPr lang="en-US" sz="3600" dirty="0"/>
              <a:t>Manage Stakeholder Engagement</a:t>
            </a:r>
            <a:endParaRPr sz="3600" dirty="0"/>
          </a:p>
        </p:txBody>
      </p:sp>
      <p:pic>
        <p:nvPicPr>
          <p:cNvPr id="235" name="Google Shape;235;p38"/>
          <p:cNvPicPr preferRelativeResize="0"/>
          <p:nvPr/>
        </p:nvPicPr>
        <p:blipFill>
          <a:blip r:embed="rId3">
            <a:alphaModFix/>
          </a:blip>
          <a:stretch>
            <a:fillRect/>
          </a:stretch>
        </p:blipFill>
        <p:spPr>
          <a:xfrm>
            <a:off x="2743201" y="1493852"/>
            <a:ext cx="6752775" cy="5064574"/>
          </a:xfrm>
          <a:prstGeom prst="rect">
            <a:avLst/>
          </a:prstGeom>
          <a:noFill/>
          <a:ln>
            <a:noFill/>
          </a:ln>
        </p:spPr>
      </p:pic>
    </p:spTree>
    <p:extLst>
      <p:ext uri="{BB962C8B-B14F-4D97-AF65-F5344CB8AC3E}">
        <p14:creationId xmlns:p14="http://schemas.microsoft.com/office/powerpoint/2010/main" val="2246446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points</a:t>
            </a:r>
          </a:p>
        </p:txBody>
      </p:sp>
      <p:sp>
        <p:nvSpPr>
          <p:cNvPr id="3" name="Content Placeholder 2"/>
          <p:cNvSpPr>
            <a:spLocks noGrp="1"/>
          </p:cNvSpPr>
          <p:nvPr>
            <p:ph idx="1"/>
          </p:nvPr>
        </p:nvSpPr>
        <p:spPr/>
        <p:txBody>
          <a:bodyPr/>
          <a:lstStyle/>
          <a:p>
            <a:r>
              <a:rPr lang="en-US" dirty="0"/>
              <a:t>Role of Stakeholders with respect to the system under development </a:t>
            </a:r>
          </a:p>
          <a:p>
            <a:pPr marL="457200" lvl="1" indent="0">
              <a:buNone/>
            </a:pPr>
            <a:r>
              <a:rPr lang="en-US" dirty="0"/>
              <a:t>	– Relevant for project success </a:t>
            </a:r>
          </a:p>
          <a:p>
            <a:pPr marL="457200" lvl="1" indent="0">
              <a:buNone/>
            </a:pPr>
            <a:r>
              <a:rPr lang="en-US" dirty="0"/>
              <a:t>	– Priority of stakeholder </a:t>
            </a:r>
          </a:p>
          <a:p>
            <a:pPr marL="457200" lvl="1" indent="0">
              <a:buNone/>
            </a:pPr>
            <a:r>
              <a:rPr lang="en-US" dirty="0"/>
              <a:t>	– Type of interest </a:t>
            </a:r>
          </a:p>
          <a:p>
            <a:pPr marL="457200" lvl="1" indent="0">
              <a:buNone/>
            </a:pPr>
            <a:r>
              <a:rPr lang="en-US" dirty="0"/>
              <a:t>	– Skill in phrasing interests/requirements</a:t>
            </a:r>
          </a:p>
          <a:p>
            <a:pPr marL="284163" lvl="1" indent="-284163"/>
            <a:r>
              <a:rPr lang="en-US" sz="2800" dirty="0"/>
              <a:t>Role of Stakeholders with respect to project and project organization</a:t>
            </a:r>
            <a:r>
              <a:rPr lang="en-US" dirty="0"/>
              <a:t> 	– Reporting </a:t>
            </a:r>
          </a:p>
          <a:p>
            <a:pPr marL="0" lvl="1" indent="0">
              <a:buNone/>
            </a:pPr>
            <a:r>
              <a:rPr lang="en-US" dirty="0"/>
              <a:t>	– Decision competences</a:t>
            </a:r>
          </a:p>
        </p:txBody>
      </p:sp>
    </p:spTree>
    <p:extLst>
      <p:ext uri="{BB962C8B-B14F-4D97-AF65-F5344CB8AC3E}">
        <p14:creationId xmlns:p14="http://schemas.microsoft.com/office/powerpoint/2010/main" val="1123873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Phases of Stakeholders</a:t>
            </a:r>
          </a:p>
        </p:txBody>
      </p:sp>
      <p:sp>
        <p:nvSpPr>
          <p:cNvPr id="3" name="Content Placeholder 2"/>
          <p:cNvSpPr>
            <a:spLocks noGrp="1"/>
          </p:cNvSpPr>
          <p:nvPr>
            <p:ph idx="1"/>
          </p:nvPr>
        </p:nvSpPr>
        <p:spPr/>
        <p:txBody>
          <a:bodyPr/>
          <a:lstStyle/>
          <a:p>
            <a:r>
              <a:rPr lang="en-US" dirty="0"/>
              <a:t>What is a stakeholder? </a:t>
            </a:r>
          </a:p>
          <a:p>
            <a:r>
              <a:rPr lang="en-US" dirty="0"/>
              <a:t>Identifying stakeholders</a:t>
            </a:r>
          </a:p>
          <a:p>
            <a:r>
              <a:rPr lang="en-US" dirty="0"/>
              <a:t>Classifying stakeholders</a:t>
            </a:r>
          </a:p>
          <a:p>
            <a:r>
              <a:rPr lang="en-US" dirty="0"/>
              <a:t>Analyzing stakeholders </a:t>
            </a:r>
          </a:p>
          <a:p>
            <a:r>
              <a:rPr lang="en-US" dirty="0"/>
              <a:t>Managing stakeholders</a:t>
            </a:r>
          </a:p>
        </p:txBody>
      </p:sp>
    </p:spTree>
    <p:extLst>
      <p:ext uri="{BB962C8B-B14F-4D97-AF65-F5344CB8AC3E}">
        <p14:creationId xmlns:p14="http://schemas.microsoft.com/office/powerpoint/2010/main" val="1893675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Identifying </a:t>
            </a:r>
          </a:p>
        </p:txBody>
      </p:sp>
      <p:sp>
        <p:nvSpPr>
          <p:cNvPr id="3" name="Content Placeholder 2"/>
          <p:cNvSpPr>
            <a:spLocks noGrp="1"/>
          </p:cNvSpPr>
          <p:nvPr>
            <p:ph idx="1"/>
          </p:nvPr>
        </p:nvSpPr>
        <p:spPr/>
        <p:txBody>
          <a:bodyPr/>
          <a:lstStyle/>
          <a:p>
            <a:r>
              <a:rPr lang="en-US" dirty="0"/>
              <a:t>Clients (who pays)</a:t>
            </a:r>
          </a:p>
          <a:p>
            <a:r>
              <a:rPr lang="en-US" dirty="0"/>
              <a:t>Future user groups</a:t>
            </a:r>
          </a:p>
          <a:p>
            <a:r>
              <a:rPr lang="en-US" dirty="0"/>
              <a:t>Maintains</a:t>
            </a:r>
          </a:p>
          <a:p>
            <a:r>
              <a:rPr lang="en-US" dirty="0"/>
              <a:t>Legislature </a:t>
            </a:r>
          </a:p>
          <a:p>
            <a:endParaRPr lang="en-US" dirty="0"/>
          </a:p>
          <a:p>
            <a:pPr marL="0" indent="0">
              <a:buNone/>
            </a:pPr>
            <a:endParaRPr lang="en-US" dirty="0"/>
          </a:p>
        </p:txBody>
      </p:sp>
    </p:spTree>
    <p:extLst>
      <p:ext uri="{BB962C8B-B14F-4D97-AF65-F5344CB8AC3E}">
        <p14:creationId xmlns:p14="http://schemas.microsoft.com/office/powerpoint/2010/main" val="4126954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TotalTime>
  <Words>2202</Words>
  <Application>Microsoft Office PowerPoint</Application>
  <PresentationFormat>Widescreen</PresentationFormat>
  <Paragraphs>232</Paragraphs>
  <Slides>60</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Segoe UI</vt:lpstr>
      <vt:lpstr>Verdana</vt:lpstr>
      <vt:lpstr>Office Theme</vt:lpstr>
      <vt:lpstr>Requirements Engineering  Stakeholders</vt:lpstr>
      <vt:lpstr>PowerPoint Presentation</vt:lpstr>
      <vt:lpstr>PowerPoint Presentation</vt:lpstr>
      <vt:lpstr>Requirements Management Planning Success Factors</vt:lpstr>
      <vt:lpstr>Stakeholder Engagement and Collaboration</vt:lpstr>
      <vt:lpstr>Stakeholders</vt:lpstr>
      <vt:lpstr>Critical points</vt:lpstr>
      <vt:lpstr>Phases of Stakeholders</vt:lpstr>
      <vt:lpstr>Step 1: Identifying </vt:lpstr>
      <vt:lpstr>Approached to identify stakeholders</vt:lpstr>
      <vt:lpstr>PowerPoint Presentation</vt:lpstr>
      <vt:lpstr>Onion Model</vt:lpstr>
      <vt:lpstr>Why do it? </vt:lpstr>
      <vt:lpstr>How do I do it? </vt:lpstr>
      <vt:lpstr>Step 2 </vt:lpstr>
      <vt:lpstr>Step 3 </vt:lpstr>
      <vt:lpstr>PowerPoint Presentation</vt:lpstr>
      <vt:lpstr>Step 4 </vt:lpstr>
      <vt:lpstr>PowerPoint Presentation</vt:lpstr>
      <vt:lpstr>Step 5 </vt:lpstr>
      <vt:lpstr>PowerPoint Presentation</vt:lpstr>
      <vt:lpstr>PowerPoint Presentation</vt:lpstr>
      <vt:lpstr>PowerPoint Presentation</vt:lpstr>
      <vt:lpstr>PowerPoint Presentation</vt:lpstr>
      <vt:lpstr>Example</vt:lpstr>
      <vt:lpstr>PowerPoint Presentation</vt:lpstr>
      <vt:lpstr>PowerPoint Presentation</vt:lpstr>
      <vt:lpstr>Step 2: Classifying Stakeholders: Roles</vt:lpstr>
      <vt:lpstr>PowerPoint Presentation</vt:lpstr>
      <vt:lpstr>Step 3: Analyzing Stakeholders </vt:lpstr>
      <vt:lpstr>PowerPoint Presentation</vt:lpstr>
      <vt:lpstr>Stakeholder Model</vt:lpstr>
      <vt:lpstr>Stakeholder Model</vt:lpstr>
      <vt:lpstr>Generate or Refine the Stakeholder Register</vt:lpstr>
      <vt:lpstr>Generate or Refine the Stakeholder Register</vt:lpstr>
      <vt:lpstr>PowerPoint Presentation</vt:lpstr>
      <vt:lpstr>PowerPoint Presentation</vt:lpstr>
      <vt:lpstr>Group and Characterize Stakeholders</vt:lpstr>
      <vt:lpstr>Attitude</vt:lpstr>
      <vt:lpstr>Complexity</vt:lpstr>
      <vt:lpstr>Culture</vt:lpstr>
      <vt:lpstr>Experience</vt:lpstr>
      <vt:lpstr>Cont.</vt:lpstr>
      <vt:lpstr>Level of Influence </vt:lpstr>
      <vt:lpstr>Location &amp; Availability</vt:lpstr>
      <vt:lpstr>Stakeholders</vt:lpstr>
      <vt:lpstr>Stakeholder Matrix</vt:lpstr>
      <vt:lpstr>Group and Characterize Stakeholders</vt:lpstr>
      <vt:lpstr>Group and Characterize Stakeholders</vt:lpstr>
      <vt:lpstr>Group and Characterize Stakeholders</vt:lpstr>
      <vt:lpstr>Group and Characterize Stakeholders</vt:lpstr>
      <vt:lpstr>Group and Characterize Stakeholders</vt:lpstr>
      <vt:lpstr>Group and Characterize Stakeholders</vt:lpstr>
      <vt:lpstr>Group and Characterize Stakeholders</vt:lpstr>
      <vt:lpstr>Viewpoints</vt:lpstr>
      <vt:lpstr>Step 4: Managing Stakeholders</vt:lpstr>
      <vt:lpstr>Manage Stakeholder Engagement</vt:lpstr>
      <vt:lpstr>Manage Stakeholder Engagement</vt:lpstr>
      <vt:lpstr>Manage Stakeholder Engagement</vt:lpstr>
      <vt:lpstr>Manage Stakeholder Engagement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lab4</cp:lastModifiedBy>
  <cp:revision>98</cp:revision>
  <dcterms:created xsi:type="dcterms:W3CDTF">2021-03-18T08:36:59Z</dcterms:created>
  <dcterms:modified xsi:type="dcterms:W3CDTF">2021-11-16T03:48:37Z</dcterms:modified>
</cp:coreProperties>
</file>